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Thin"/>
      <p:regular r:id="rId40"/>
      <p:bold r:id="rId41"/>
      <p:italic r:id="rId42"/>
      <p:boldItalic r:id="rId43"/>
    </p:embeddedFont>
    <p:embeddedFont>
      <p:font typeface="Roboto"/>
      <p:regular r:id="rId44"/>
      <p:bold r:id="rId45"/>
      <p:italic r:id="rId46"/>
      <p:boldItalic r:id="rId47"/>
    </p:embeddedFont>
    <p:embeddedFont>
      <p:font typeface="Average"/>
      <p:regular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49741B0-F9F5-4B82-8259-DF57BB49F167}">
  <a:tblStyle styleId="{049741B0-F9F5-4B82-8259-DF57BB49F1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94AC5C1-AE0A-432A-B8DF-DF64B1D6363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regular.fntdata"/><Relationship Id="rId43" Type="http://schemas.openxmlformats.org/officeDocument/2006/relationships/font" Target="fonts/RobotoThin-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verage-regular.fntdata"/><Relationship Id="rId47" Type="http://schemas.openxmlformats.org/officeDocument/2006/relationships/font" Target="fonts/Roboto-boldItalic.fntdata"/><Relationship Id="rId49" Type="http://schemas.openxmlformats.org/officeDocument/2006/relationships/font" Target="fonts/Open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rrons.com/quote/index/DJIA" TargetMode="External"/><Relationship Id="rId3" Type="http://schemas.openxmlformats.org/officeDocument/2006/relationships/hyperlink" Target="https://www.barrons.com/articles/stock-trading-halts-how-they-work-when-the-s-p-plunges-51582566874?mod=article_inline" TargetMode="External"/><Relationship Id="rId4" Type="http://schemas.openxmlformats.org/officeDocument/2006/relationships/hyperlink" Target="https://www.barrons.com/quote/index/COMP" TargetMode="External"/><Relationship Id="rId5" Type="http://schemas.openxmlformats.org/officeDocument/2006/relationships/hyperlink" Target="https://www.barrons.com/quote/stock/DA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711326ac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711326ac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12529"/>
                </a:solidFill>
                <a:highlight>
                  <a:srgbClr val="FFFFFF"/>
                </a:highlight>
              </a:rPr>
              <a:t>As the pandemic squelches a variety of activities, people are heavily leaning on their tech gadgets, especially smartphones made by companies such as Apple (NSDQ: AAPL).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7711326ac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711326ac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E4855"/>
                </a:solidFill>
              </a:rPr>
              <a:t>A $1,000 investment in 2009 would be worth more than $13,300 as of Dec. 9, 2019, for a total return of around 255%, according to the S&amp;P 500.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711326ac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711326ac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444444"/>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711326ac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711326ac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282828"/>
                </a:solidFill>
                <a:highlight>
                  <a:srgbClr val="FFFFFF"/>
                </a:highlight>
              </a:rPr>
              <a:t>The NASDAQ, where most of these new companies were listed, lost more than 80 percent of its value from it’s peak.</a:t>
            </a:r>
            <a:endParaRPr sz="1450">
              <a:solidFill>
                <a:srgbClr val="282828"/>
              </a:solidFill>
              <a:highlight>
                <a:srgbClr val="FFFFFF"/>
              </a:highlight>
            </a:endParaRPr>
          </a:p>
          <a:p>
            <a:pPr indent="0" lvl="0" marL="0" rtl="0" algn="l">
              <a:spcBef>
                <a:spcPts val="0"/>
              </a:spcBef>
              <a:spcAft>
                <a:spcPts val="0"/>
              </a:spcAft>
              <a:buNone/>
            </a:pPr>
            <a:r>
              <a:t/>
            </a:r>
            <a:endParaRPr sz="1450">
              <a:solidFill>
                <a:srgbClr val="282828"/>
              </a:solidFill>
              <a:highlight>
                <a:srgbClr val="FFFFFF"/>
              </a:highlight>
            </a:endParaRPr>
          </a:p>
          <a:p>
            <a:pPr indent="0" lvl="0" marL="0" rtl="0" algn="l">
              <a:spcBef>
                <a:spcPts val="0"/>
              </a:spcBef>
              <a:spcAft>
                <a:spcPts val="0"/>
              </a:spcAft>
              <a:buNone/>
            </a:pPr>
            <a:r>
              <a:rPr lang="en" sz="1350"/>
              <a:t>United’s shares are down nearly 70% this year,as the coronavirus devastates travel demand.Hence </a:t>
            </a:r>
            <a:r>
              <a:rPr lang="en" sz="1200">
                <a:solidFill>
                  <a:srgbClr val="171717"/>
                </a:solidFill>
              </a:rPr>
              <a:t>United is planning to sell more than 39 million shares, worth more than $1 billion at close. </a:t>
            </a:r>
            <a:endParaRPr sz="1450">
              <a:solidFill>
                <a:srgbClr val="282828"/>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711326a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711326a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highlight>
                  <a:srgbClr val="FFFFFF"/>
                </a:highlight>
                <a:latin typeface="Georgia"/>
                <a:ea typeface="Georgia"/>
                <a:cs typeface="Georgia"/>
                <a:sym typeface="Georgia"/>
              </a:rPr>
              <a:t>consistent low some time after the Coronavirus outbreak in Wuhan</a:t>
            </a:r>
            <a:r>
              <a:rPr lang="en" sz="1600">
                <a:highlight>
                  <a:srgbClr val="FFFFFF"/>
                </a:highlight>
                <a:latin typeface="Georgia"/>
                <a:ea typeface="Georgia"/>
                <a:cs typeface="Georgia"/>
                <a:sym typeface="Georgia"/>
              </a:rPr>
              <a:t> (</a:t>
            </a:r>
            <a:r>
              <a:rPr lang="en" sz="1200">
                <a:latin typeface="Courier New"/>
                <a:ea typeface="Courier New"/>
                <a:cs typeface="Courier New"/>
                <a:sym typeface="Courier New"/>
              </a:rPr>
              <a:t>2019–12–31</a:t>
            </a:r>
            <a:r>
              <a:rPr lang="en" sz="1600">
                <a:highlight>
                  <a:srgbClr val="FFFFFF"/>
                </a:highlight>
                <a:latin typeface="Georgia"/>
                <a:ea typeface="Georgia"/>
                <a:cs typeface="Georgia"/>
                <a:sym typeface="Georgia"/>
              </a:rPr>
              <a:t>) ..Around Looking at the charts above and considering that other indices have a similar trends, </a:t>
            </a:r>
            <a:r>
              <a:rPr b="1" lang="en" sz="1600">
                <a:highlight>
                  <a:srgbClr val="FFFFFF"/>
                </a:highlight>
                <a:latin typeface="Georgia"/>
                <a:ea typeface="Georgia"/>
                <a:cs typeface="Georgia"/>
                <a:sym typeface="Georgia"/>
              </a:rPr>
              <a:t>we can identify two days that seems to be particularly important: </a:t>
            </a:r>
            <a:r>
              <a:rPr b="1" lang="en" sz="1200">
                <a:latin typeface="Courier New"/>
                <a:ea typeface="Courier New"/>
                <a:cs typeface="Courier New"/>
                <a:sym typeface="Courier New"/>
              </a:rPr>
              <a:t>2020–01–20</a:t>
            </a:r>
            <a:r>
              <a:rPr b="1" lang="en" sz="1600">
                <a:highlight>
                  <a:srgbClr val="FFFFFF"/>
                </a:highlight>
                <a:latin typeface="Georgia"/>
                <a:ea typeface="Georgia"/>
                <a:cs typeface="Georgia"/>
                <a:sym typeface="Georgia"/>
              </a:rPr>
              <a:t> and </a:t>
            </a:r>
            <a:r>
              <a:rPr b="1" lang="en" sz="1200">
                <a:latin typeface="Courier New"/>
                <a:ea typeface="Courier New"/>
                <a:cs typeface="Courier New"/>
                <a:sym typeface="Courier New"/>
              </a:rPr>
              <a:t>2020–02–23.</a:t>
            </a:r>
            <a:r>
              <a:rPr lang="en" sz="1600">
                <a:highlight>
                  <a:srgbClr val="FFFFFF"/>
                </a:highlight>
                <a:latin typeface="Georgia"/>
                <a:ea typeface="Georgia"/>
                <a:cs typeface="Georgia"/>
                <a:sym typeface="Georgia"/>
              </a:rPr>
              <a:t>we can easily see that all the indices experience lows after those days</a:t>
            </a:r>
            <a:endParaRPr sz="1600">
              <a:highlight>
                <a:srgbClr val="FFFFFF"/>
              </a:highlight>
              <a:latin typeface="Georgia"/>
              <a:ea typeface="Georgia"/>
              <a:cs typeface="Georgia"/>
              <a:sym typeface="Georgia"/>
            </a:endParaRPr>
          </a:p>
          <a:p>
            <a:pPr indent="0" lvl="0" marL="0" rtl="0" algn="l">
              <a:spcBef>
                <a:spcPts val="0"/>
              </a:spcBef>
              <a:spcAft>
                <a:spcPts val="0"/>
              </a:spcAft>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highlight>
                  <a:srgbClr val="FFFFFF"/>
                </a:highlight>
                <a:latin typeface="Georgia"/>
                <a:ea typeface="Georgia"/>
                <a:cs typeface="Georgia"/>
                <a:sym typeface="Georgia"/>
              </a:rPr>
              <a:t>Volume: Dollar Volume is being traded.Volume is basically just the amount of share is going back and fourth.But there is lots of information that you can gather from Volume.</a:t>
            </a:r>
            <a:endParaRPr sz="1600">
              <a:highlight>
                <a:srgbClr val="FFFFFF"/>
              </a:highlight>
              <a:latin typeface="Georgia"/>
              <a:ea typeface="Georgia"/>
              <a:cs typeface="Georgia"/>
              <a:sym typeface="Georgi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711326ac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7711326ac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are seeing the Standard deviation which is essentially  on average the </a:t>
            </a:r>
            <a:r>
              <a:rPr lang="en"/>
              <a:t>individual</a:t>
            </a:r>
            <a:r>
              <a:rPr lang="en"/>
              <a:t> measurement deviate from the mean. We can see that most of the return are outside the bin. So that represents Amazon stock returns are more spread out so you should have invested in amazon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711326acb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711326acb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444"/>
                </a:solidFill>
                <a:highlight>
                  <a:srgbClr val="FFFFFF"/>
                </a:highlight>
                <a:latin typeface="Roboto"/>
                <a:ea typeface="Roboto"/>
                <a:cs typeface="Roboto"/>
                <a:sym typeface="Roboto"/>
              </a:rPr>
              <a:t>The all-time high Apple stock closing price was around </a:t>
            </a:r>
            <a:r>
              <a:rPr b="1" lang="en" sz="1050">
                <a:solidFill>
                  <a:srgbClr val="444444"/>
                </a:solidFill>
                <a:highlight>
                  <a:srgbClr val="FFFFFF"/>
                </a:highlight>
                <a:latin typeface="Roboto"/>
                <a:ea typeface="Roboto"/>
                <a:cs typeface="Roboto"/>
                <a:sym typeface="Roboto"/>
              </a:rPr>
              <a:t>327.20</a:t>
            </a:r>
            <a:r>
              <a:rPr lang="en" sz="1050">
                <a:solidFill>
                  <a:srgbClr val="444444"/>
                </a:solidFill>
                <a:highlight>
                  <a:srgbClr val="FFFFFF"/>
                </a:highlight>
                <a:latin typeface="Roboto"/>
                <a:ea typeface="Roboto"/>
                <a:cs typeface="Roboto"/>
                <a:sym typeface="Roboto"/>
              </a:rPr>
              <a:t> on </a:t>
            </a:r>
            <a:r>
              <a:rPr b="1" lang="en" sz="1050">
                <a:solidFill>
                  <a:srgbClr val="444444"/>
                </a:solidFill>
                <a:highlight>
                  <a:srgbClr val="FFFFFF"/>
                </a:highlight>
                <a:latin typeface="Roboto"/>
                <a:ea typeface="Roboto"/>
                <a:cs typeface="Roboto"/>
                <a:sym typeface="Roboto"/>
              </a:rPr>
              <a:t>February 12, 2020</a:t>
            </a:r>
            <a:r>
              <a:rPr lang="en" sz="1050">
                <a:solidFill>
                  <a:srgbClr val="444444"/>
                </a:solidFill>
                <a:highlight>
                  <a:srgbClr val="FFFFFF"/>
                </a:highlight>
                <a:latin typeface="Roboto"/>
                <a:ea typeface="Roboto"/>
                <a:cs typeface="Roboto"/>
                <a:sym typeface="Roboto"/>
              </a:rPr>
              <a:t>.</a:t>
            </a:r>
            <a:endParaRPr sz="1050">
              <a:solidFill>
                <a:srgbClr val="444444"/>
              </a:solidFill>
              <a:highlight>
                <a:srgbClr val="FFFFFF"/>
              </a:highlight>
              <a:latin typeface="Roboto"/>
              <a:ea typeface="Roboto"/>
              <a:cs typeface="Roboto"/>
              <a:sym typeface="Roboto"/>
            </a:endParaRPr>
          </a:p>
          <a:p>
            <a:pPr indent="-295275" lvl="0" marL="457200" rtl="0" algn="l">
              <a:lnSpc>
                <a:spcPct val="115000"/>
              </a:lnSpc>
              <a:spcBef>
                <a:spcPts val="800"/>
              </a:spcBef>
              <a:spcAft>
                <a:spcPts val="0"/>
              </a:spcAft>
              <a:buClr>
                <a:srgbClr val="444444"/>
              </a:buClr>
              <a:buSzPts val="1050"/>
              <a:buFont typeface="Roboto"/>
              <a:buChar char="●"/>
            </a:pPr>
            <a:r>
              <a:rPr lang="en" sz="1050">
                <a:solidFill>
                  <a:srgbClr val="444444"/>
                </a:solidFill>
                <a:highlight>
                  <a:srgbClr val="FFFFFF"/>
                </a:highlight>
                <a:latin typeface="Roboto"/>
                <a:ea typeface="Roboto"/>
                <a:cs typeface="Roboto"/>
                <a:sym typeface="Roboto"/>
              </a:rPr>
              <a:t>The Apple 52-week high stock price is </a:t>
            </a:r>
            <a:r>
              <a:rPr b="1" lang="en" sz="1050">
                <a:solidFill>
                  <a:srgbClr val="444444"/>
                </a:solidFill>
                <a:highlight>
                  <a:srgbClr val="FFFFFF"/>
                </a:highlight>
                <a:latin typeface="Roboto"/>
                <a:ea typeface="Roboto"/>
                <a:cs typeface="Roboto"/>
                <a:sym typeface="Roboto"/>
              </a:rPr>
              <a:t>327.85</a:t>
            </a:r>
            <a:r>
              <a:rPr lang="en" sz="1050">
                <a:solidFill>
                  <a:srgbClr val="444444"/>
                </a:solidFill>
                <a:highlight>
                  <a:srgbClr val="FFFFFF"/>
                </a:highlight>
                <a:latin typeface="Roboto"/>
                <a:ea typeface="Roboto"/>
                <a:cs typeface="Roboto"/>
                <a:sym typeface="Roboto"/>
              </a:rPr>
              <a:t>, which is </a:t>
            </a:r>
            <a:r>
              <a:rPr b="1" lang="en" sz="1050">
                <a:solidFill>
                  <a:srgbClr val="444444"/>
                </a:solidFill>
                <a:highlight>
                  <a:srgbClr val="FFFFFF"/>
                </a:highlight>
                <a:latin typeface="Roboto"/>
                <a:ea typeface="Roboto"/>
                <a:cs typeface="Roboto"/>
                <a:sym typeface="Roboto"/>
              </a:rPr>
              <a:t>13.4%</a:t>
            </a:r>
            <a:r>
              <a:rPr lang="en" sz="1050">
                <a:solidFill>
                  <a:srgbClr val="444444"/>
                </a:solidFill>
                <a:highlight>
                  <a:srgbClr val="FFFFFF"/>
                </a:highlight>
                <a:latin typeface="Roboto"/>
                <a:ea typeface="Roboto"/>
                <a:cs typeface="Roboto"/>
                <a:sym typeface="Roboto"/>
              </a:rPr>
              <a:t> above the current share price.</a:t>
            </a:r>
            <a:endParaRPr sz="1050">
              <a:solidFill>
                <a:srgbClr val="444444"/>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44444"/>
              </a:buClr>
              <a:buSzPts val="1050"/>
              <a:buFont typeface="Roboto"/>
              <a:buChar char="●"/>
            </a:pPr>
            <a:r>
              <a:rPr lang="en" sz="1050">
                <a:solidFill>
                  <a:srgbClr val="444444"/>
                </a:solidFill>
                <a:highlight>
                  <a:srgbClr val="FFFFFF"/>
                </a:highlight>
                <a:latin typeface="Roboto"/>
                <a:ea typeface="Roboto"/>
                <a:cs typeface="Roboto"/>
                <a:sym typeface="Roboto"/>
              </a:rPr>
              <a:t>The Apple 52-week low stock price is </a:t>
            </a:r>
            <a:r>
              <a:rPr b="1" lang="en" sz="1050">
                <a:solidFill>
                  <a:srgbClr val="444444"/>
                </a:solidFill>
                <a:highlight>
                  <a:srgbClr val="FFFFFF"/>
                </a:highlight>
                <a:latin typeface="Roboto"/>
                <a:ea typeface="Roboto"/>
                <a:cs typeface="Roboto"/>
                <a:sym typeface="Roboto"/>
              </a:rPr>
              <a:t>170.27</a:t>
            </a:r>
            <a:r>
              <a:rPr lang="en" sz="1050">
                <a:solidFill>
                  <a:srgbClr val="444444"/>
                </a:solidFill>
                <a:highlight>
                  <a:srgbClr val="FFFFFF"/>
                </a:highlight>
                <a:latin typeface="Roboto"/>
                <a:ea typeface="Roboto"/>
                <a:cs typeface="Roboto"/>
                <a:sym typeface="Roboto"/>
              </a:rPr>
              <a:t>, which is </a:t>
            </a:r>
            <a:r>
              <a:rPr b="1" lang="en" sz="1050">
                <a:solidFill>
                  <a:srgbClr val="444444"/>
                </a:solidFill>
                <a:highlight>
                  <a:srgbClr val="FFFFFF"/>
                </a:highlight>
                <a:latin typeface="Roboto"/>
                <a:ea typeface="Roboto"/>
                <a:cs typeface="Roboto"/>
                <a:sym typeface="Roboto"/>
              </a:rPr>
              <a:t>41.1%</a:t>
            </a:r>
            <a:r>
              <a:rPr lang="en" sz="1050">
                <a:solidFill>
                  <a:srgbClr val="444444"/>
                </a:solidFill>
                <a:highlight>
                  <a:srgbClr val="FFFFFF"/>
                </a:highlight>
                <a:latin typeface="Roboto"/>
                <a:ea typeface="Roboto"/>
                <a:cs typeface="Roboto"/>
                <a:sym typeface="Roboto"/>
              </a:rPr>
              <a:t> below the current share price.</a:t>
            </a:r>
            <a:endParaRPr sz="1050">
              <a:solidFill>
                <a:srgbClr val="444444"/>
              </a:solidFill>
              <a:highlight>
                <a:srgbClr val="FFFFFF"/>
              </a:highlight>
              <a:latin typeface="Roboto"/>
              <a:ea typeface="Roboto"/>
              <a:cs typeface="Roboto"/>
              <a:sym typeface="Roboto"/>
            </a:endParaRPr>
          </a:p>
          <a:p>
            <a:pPr indent="-295275" lvl="0" marL="457200" rtl="0" algn="l">
              <a:lnSpc>
                <a:spcPct val="115000"/>
              </a:lnSpc>
              <a:spcBef>
                <a:spcPts val="0"/>
              </a:spcBef>
              <a:spcAft>
                <a:spcPts val="0"/>
              </a:spcAft>
              <a:buClr>
                <a:srgbClr val="444444"/>
              </a:buClr>
              <a:buSzPts val="1050"/>
              <a:buFont typeface="Roboto"/>
              <a:buChar char="●"/>
            </a:pPr>
            <a:r>
              <a:rPr lang="en" sz="1050">
                <a:solidFill>
                  <a:srgbClr val="444444"/>
                </a:solidFill>
                <a:highlight>
                  <a:srgbClr val="FFFFFF"/>
                </a:highlight>
                <a:latin typeface="Roboto"/>
                <a:ea typeface="Roboto"/>
                <a:cs typeface="Roboto"/>
                <a:sym typeface="Roboto"/>
              </a:rPr>
              <a:t>The average Apple stock price for the last 52 weeks is </a:t>
            </a:r>
            <a:r>
              <a:rPr b="1" lang="en" sz="1050">
                <a:solidFill>
                  <a:srgbClr val="444444"/>
                </a:solidFill>
                <a:highlight>
                  <a:srgbClr val="FFFFFF"/>
                </a:highlight>
                <a:latin typeface="Roboto"/>
                <a:ea typeface="Roboto"/>
                <a:cs typeface="Roboto"/>
                <a:sym typeface="Roboto"/>
              </a:rPr>
              <a:t>245.31</a:t>
            </a:r>
            <a:r>
              <a:rPr lang="en" sz="1050">
                <a:solidFill>
                  <a:srgbClr val="444444"/>
                </a:solidFill>
                <a:highlight>
                  <a:srgbClr val="FFFFFF"/>
                </a:highlight>
                <a:latin typeface="Roboto"/>
                <a:ea typeface="Roboto"/>
                <a:cs typeface="Roboto"/>
                <a:sym typeface="Roboto"/>
              </a:rPr>
              <a:t>.</a:t>
            </a:r>
            <a:endParaRPr sz="1050">
              <a:solidFill>
                <a:srgbClr val="444444"/>
              </a:solidFill>
              <a:highlight>
                <a:srgbClr val="FFFFFF"/>
              </a:highlight>
              <a:latin typeface="Roboto"/>
              <a:ea typeface="Roboto"/>
              <a:cs typeface="Roboto"/>
              <a:sym typeface="Roboto"/>
            </a:endParaRPr>
          </a:p>
          <a:p>
            <a:pPr indent="0" lvl="0" marL="0" rtl="0" algn="l">
              <a:spcBef>
                <a:spcPts val="800"/>
              </a:spcBef>
              <a:spcAft>
                <a:spcPts val="0"/>
              </a:spcAft>
              <a:buNone/>
            </a:pPr>
            <a:r>
              <a:rPr lang="en" sz="1400">
                <a:solidFill>
                  <a:srgbClr val="212529"/>
                </a:solidFill>
                <a:highlight>
                  <a:srgbClr val="FFFFFF"/>
                </a:highlight>
              </a:rPr>
              <a:t>As the pandemic squelches a variety of activities, people are heavily leaning on their tech gadgets, especially smartphones made by companies such as Apple (NSDQ: AAPL).</a:t>
            </a:r>
            <a:endParaRPr sz="1400">
              <a:solidFill>
                <a:srgbClr val="212529"/>
              </a:solidFill>
              <a:highlight>
                <a:srgbClr val="FFFFFF"/>
              </a:highlight>
            </a:endParaRPr>
          </a:p>
          <a:p>
            <a:pPr indent="0" lvl="0" marL="0" rtl="0" algn="l">
              <a:spcBef>
                <a:spcPts val="0"/>
              </a:spcBef>
              <a:spcAft>
                <a:spcPts val="0"/>
              </a:spcAft>
              <a:buNone/>
            </a:pPr>
            <a:r>
              <a:t/>
            </a:r>
            <a:endParaRPr sz="1400">
              <a:solidFill>
                <a:srgbClr val="212529"/>
              </a:solidFill>
              <a:highlight>
                <a:srgbClr val="FFFFFF"/>
              </a:highlight>
            </a:endParaRPr>
          </a:p>
          <a:p>
            <a:pPr indent="0" lvl="0" marL="0" rtl="0" algn="l">
              <a:spcBef>
                <a:spcPts val="0"/>
              </a:spcBef>
              <a:spcAft>
                <a:spcPts val="0"/>
              </a:spcAft>
              <a:buNone/>
            </a:pPr>
            <a:r>
              <a:rPr lang="en" sz="1400">
                <a:solidFill>
                  <a:srgbClr val="212529"/>
                </a:solidFill>
                <a:highlight>
                  <a:srgbClr val="FFFFFF"/>
                </a:highlight>
              </a:rPr>
              <a:t>Candlestick is a representation of trading range for a given period of time. Colors indicates the Low and High Prices. As this is for last six months so the candle sticks represents weekely that means each candle stick represent that week trading.A longer upper week that does show profits taking becasue you have the price hitting the high of the day and by the time we closed it’s little bit lower. So that can tell you when the profit taking and it cam also tell you when bulls are buying the dip. See the long lower wick, so we can see the price took a big drop at some point during that week.</a:t>
            </a:r>
            <a:endParaRPr sz="1400">
              <a:solidFill>
                <a:srgbClr val="212529"/>
              </a:solidFill>
              <a:highlight>
                <a:srgbClr val="FFFFFF"/>
              </a:highlight>
            </a:endParaRPr>
          </a:p>
          <a:p>
            <a:pPr indent="0" lvl="0" marL="0" rtl="0" algn="l">
              <a:spcBef>
                <a:spcPts val="0"/>
              </a:spcBef>
              <a:spcAft>
                <a:spcPts val="0"/>
              </a:spcAft>
              <a:buNone/>
            </a:pPr>
            <a:r>
              <a:t/>
            </a:r>
            <a:endParaRPr sz="1050">
              <a:solidFill>
                <a:srgbClr val="444444"/>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711326ac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711326ac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of the differences for each year is plotted so we can see how profits fell or rose from year 2015. This graph shows that stocks did well in 2015 and there’s slight increase after 2019. </a:t>
            </a:r>
            <a:r>
              <a:rPr lang="en"/>
              <a:t>Any difference from 5 years maxes out below 3.5. That means overall value of the stock market did not really change drastically, even though some individual stocks may have high changes individually.</a:t>
            </a:r>
            <a:endParaRPr sz="7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711326acb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711326acb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know the reason for rise/fall of the profits, we checked for daily trading activity i.e. volume of the stocks for these years. We found that the more the trading happened in year,lesser the difference for that year, also lesser the general profit for that year.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711326ac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711326ac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 correlation to previous figure, T</a:t>
            </a:r>
            <a:r>
              <a:rPr lang="en"/>
              <a:t>he more “Volume” (active trading) there are for a particular year, the more frequent a stock will close with a lesser value that 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711326ac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711326ac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12529"/>
                </a:solidFill>
                <a:highlight>
                  <a:srgbClr val="FFFFFF"/>
                </a:highlight>
              </a:rPr>
              <a:t>U.S. stocks rebounded,as a $2 trillion coronavirus stimulus package neared approval in Congress. In Feb </a:t>
            </a:r>
            <a:r>
              <a:rPr lang="en" sz="1350">
                <a:solidFill>
                  <a:srgbClr val="001E20"/>
                </a:solidFill>
              </a:rPr>
              <a:t>The </a:t>
            </a:r>
            <a:r>
              <a:rPr lang="en" sz="1350">
                <a:solidFill>
                  <a:srgbClr val="001E20"/>
                </a:solidFill>
                <a:uFill>
                  <a:noFill/>
                </a:uFill>
                <a:hlinkClick r:id="rId2"/>
              </a:rPr>
              <a:t>Dow Jones Industrial Average</a:t>
            </a:r>
            <a:r>
              <a:rPr lang="en" sz="1350">
                <a:solidFill>
                  <a:srgbClr val="001E20"/>
                </a:solidFill>
              </a:rPr>
              <a:t> dropped more than </a:t>
            </a:r>
            <a:r>
              <a:rPr lang="en" sz="1350">
                <a:solidFill>
                  <a:srgbClr val="001E20"/>
                </a:solidFill>
                <a:uFill>
                  <a:noFill/>
                </a:uFill>
                <a:hlinkClick r:id="rId3"/>
              </a:rPr>
              <a:t>1,000 points</a:t>
            </a:r>
            <a:r>
              <a:rPr lang="en" sz="1350">
                <a:solidFill>
                  <a:srgbClr val="001E20"/>
                </a:solidFill>
              </a:rPr>
              <a:t>, but now </a:t>
            </a:r>
            <a:r>
              <a:rPr lang="en" sz="1400">
                <a:solidFill>
                  <a:srgbClr val="212529"/>
                </a:solidFill>
                <a:highlight>
                  <a:srgbClr val="FFFFFF"/>
                </a:highlight>
              </a:rPr>
              <a:t>the Dow Jones Industrial Average soared 11% in its strongest one-day performance, when Congress passed the New Deal.</a:t>
            </a:r>
            <a:endParaRPr sz="1400">
              <a:solidFill>
                <a:srgbClr val="212529"/>
              </a:solidFill>
              <a:highlight>
                <a:srgbClr val="FFFFFF"/>
              </a:highlight>
            </a:endParaRPr>
          </a:p>
          <a:p>
            <a:pPr indent="0" lvl="0" marL="0" rtl="0" algn="l">
              <a:spcBef>
                <a:spcPts val="0"/>
              </a:spcBef>
              <a:spcAft>
                <a:spcPts val="0"/>
              </a:spcAft>
              <a:buNone/>
            </a:pPr>
            <a:r>
              <a:t/>
            </a:r>
            <a:endParaRPr sz="1400">
              <a:solidFill>
                <a:srgbClr val="212529"/>
              </a:solidFill>
              <a:highlight>
                <a:srgbClr val="FFFFFF"/>
              </a:highlight>
            </a:endParaRPr>
          </a:p>
          <a:p>
            <a:pPr indent="0" lvl="0" marL="0" rtl="0" algn="l">
              <a:spcBef>
                <a:spcPts val="0"/>
              </a:spcBef>
              <a:spcAft>
                <a:spcPts val="0"/>
              </a:spcAft>
              <a:buNone/>
            </a:pPr>
            <a:r>
              <a:rPr lang="en" sz="1200">
                <a:solidFill>
                  <a:srgbClr val="1C1D20"/>
                </a:solidFill>
                <a:highlight>
                  <a:srgbClr val="FFFFFF"/>
                </a:highlight>
              </a:rPr>
              <a:t>The S&amp;P 500 index is down about 29% from its 2020 peak, and almost three years worth of gains have been wiped out.</a:t>
            </a:r>
            <a:r>
              <a:rPr lang="en" sz="1350">
                <a:solidFill>
                  <a:srgbClr val="001E20"/>
                </a:solidFill>
              </a:rPr>
              <a:t> the </a:t>
            </a:r>
            <a:r>
              <a:rPr lang="en" sz="1350">
                <a:solidFill>
                  <a:srgbClr val="001E20"/>
                </a:solidFill>
                <a:uFill>
                  <a:noFill/>
                </a:uFill>
                <a:hlinkClick r:id="rId4"/>
              </a:rPr>
              <a:t>Nasdaq Composite</a:t>
            </a:r>
            <a:r>
              <a:rPr lang="en" sz="1350">
                <a:solidFill>
                  <a:srgbClr val="001E20"/>
                </a:solidFill>
              </a:rPr>
              <a:t> fell 2.8%.</a:t>
            </a:r>
            <a:endParaRPr sz="1400">
              <a:solidFill>
                <a:srgbClr val="212529"/>
              </a:solidFill>
              <a:highlight>
                <a:srgbClr val="FFFFFF"/>
              </a:highlight>
            </a:endParaRPr>
          </a:p>
          <a:p>
            <a:pPr indent="0" lvl="0" marL="0" rtl="0" algn="l">
              <a:spcBef>
                <a:spcPts val="0"/>
              </a:spcBef>
              <a:spcAft>
                <a:spcPts val="0"/>
              </a:spcAft>
              <a:buNone/>
            </a:pPr>
            <a:r>
              <a:t/>
            </a:r>
            <a:endParaRPr sz="1350">
              <a:solidFill>
                <a:srgbClr val="001E20"/>
              </a:solidFill>
            </a:endParaRPr>
          </a:p>
          <a:p>
            <a:pPr indent="0" lvl="0" marL="0" rtl="0" algn="l">
              <a:spcBef>
                <a:spcPts val="0"/>
              </a:spcBef>
              <a:spcAft>
                <a:spcPts val="0"/>
              </a:spcAft>
              <a:buNone/>
            </a:pPr>
            <a:r>
              <a:rPr lang="en" sz="1400">
                <a:solidFill>
                  <a:srgbClr val="212529"/>
                </a:solidFill>
                <a:highlight>
                  <a:srgbClr val="FFFFFF"/>
                </a:highlight>
              </a:rPr>
              <a:t>Airlines(</a:t>
            </a:r>
            <a:r>
              <a:rPr lang="en" sz="1350">
                <a:solidFill>
                  <a:srgbClr val="001E20"/>
                </a:solidFill>
              </a:rPr>
              <a:t> including </a:t>
            </a:r>
            <a:r>
              <a:rPr lang="en" sz="1350">
                <a:solidFill>
                  <a:srgbClr val="001E20"/>
                </a:solidFill>
                <a:uFill>
                  <a:noFill/>
                </a:uFill>
                <a:hlinkClick r:id="rId5"/>
              </a:rPr>
              <a:t>Delta Air Lines</a:t>
            </a:r>
            <a:r>
              <a:rPr lang="en" sz="1350">
                <a:solidFill>
                  <a:srgbClr val="001E20"/>
                </a:solidFill>
              </a:rPr>
              <a:t> (DAL),United AL)</a:t>
            </a:r>
            <a:r>
              <a:rPr lang="en" sz="1400">
                <a:solidFill>
                  <a:srgbClr val="212529"/>
                </a:solidFill>
                <a:highlight>
                  <a:srgbClr val="FFFFFF"/>
                </a:highlight>
              </a:rPr>
              <a:t>, travel-related businesses, and energy companies, are taking it on the chin because of “social distancing” and quarantine restrictions. It will take many months for the worst hit industries to recover, even after the virus is contained. But right now, large-cap technology companies are hanging in there.</a:t>
            </a:r>
            <a:br>
              <a:rPr lang="en" sz="1350">
                <a:solidFill>
                  <a:srgbClr val="001E20"/>
                </a:solidFill>
              </a:rPr>
            </a:br>
            <a:r>
              <a:rPr lang="en" sz="1350">
                <a:solidFill>
                  <a:srgbClr val="001E20"/>
                </a:solidFill>
              </a:rPr>
              <a:t>All</a:t>
            </a:r>
            <a:r>
              <a:rPr lang="en" sz="1350">
                <a:solidFill>
                  <a:srgbClr val="001E20"/>
                </a:solidFill>
              </a:rPr>
              <a:t> shares, to some extent, are dependent on the volume of global trade, which is currently threatened by the virus.</a:t>
            </a:r>
            <a:endParaRPr sz="1350">
              <a:solidFill>
                <a:srgbClr val="001E20"/>
              </a:solidFill>
            </a:endParaRPr>
          </a:p>
          <a:p>
            <a:pPr indent="0" lvl="0" marL="0" rtl="0" algn="l">
              <a:spcBef>
                <a:spcPts val="0"/>
              </a:spcBef>
              <a:spcAft>
                <a:spcPts val="0"/>
              </a:spcAft>
              <a:buNone/>
            </a:pPr>
            <a:r>
              <a:t/>
            </a:r>
            <a:endParaRPr sz="1400">
              <a:solidFill>
                <a:srgbClr val="212529"/>
              </a:solidFill>
              <a:highlight>
                <a:srgbClr val="FFFFFF"/>
              </a:highlight>
            </a:endParaRPr>
          </a:p>
          <a:p>
            <a:pPr indent="0" lvl="0" marL="0" rtl="0" algn="l">
              <a:spcBef>
                <a:spcPts val="0"/>
              </a:spcBef>
              <a:spcAft>
                <a:spcPts val="0"/>
              </a:spcAft>
              <a:buNone/>
            </a:pPr>
            <a:r>
              <a:rPr lang="en" sz="1350">
                <a:solidFill>
                  <a:srgbClr val="001E20"/>
                </a:solidFill>
              </a:rPr>
              <a:t>But a few industrial sectors are outperforming the market and their better-than-average performance versus other industrial stocks should continue as long as the market is frightened by the virus.</a:t>
            </a:r>
            <a:endParaRPr sz="1350">
              <a:solidFill>
                <a:srgbClr val="001E20"/>
              </a:solidFill>
            </a:endParaRPr>
          </a:p>
          <a:p>
            <a:pPr indent="0" lvl="0" marL="0" rtl="0" algn="l">
              <a:spcBef>
                <a:spcPts val="0"/>
              </a:spcBef>
              <a:spcAft>
                <a:spcPts val="0"/>
              </a:spcAft>
              <a:buNone/>
            </a:pPr>
            <a:r>
              <a:t/>
            </a:r>
            <a:endParaRPr sz="1350">
              <a:solidFill>
                <a:srgbClr val="001E20"/>
              </a:solidFill>
            </a:endParaRPr>
          </a:p>
          <a:p>
            <a:pPr indent="0" lvl="0" marL="0" rtl="0" algn="l">
              <a:spcBef>
                <a:spcPts val="0"/>
              </a:spcBef>
              <a:spcAft>
                <a:spcPts val="0"/>
              </a:spcAft>
              <a:buNone/>
            </a:pPr>
            <a:r>
              <a:rPr lang="en" sz="1400">
                <a:solidFill>
                  <a:srgbClr val="212529"/>
                </a:solidFill>
                <a:highlight>
                  <a:srgbClr val="FFFFFF"/>
                </a:highlight>
              </a:rPr>
              <a:t>E-commerce giant Amazon (NSDQ: AMZN) is ramping up employment to meet soaring demand from consumers. Social media companies such as Facebook (NSDQ: FB) report spikes in activity. Netflix (NSDQ: NFLX) is thriving, as people shun theaters to watch movies and shows at home.</a:t>
            </a:r>
            <a:endParaRPr sz="1400">
              <a:solidFill>
                <a:srgbClr val="212529"/>
              </a:solidFill>
              <a:highlight>
                <a:srgbClr val="FFFFFF"/>
              </a:highlight>
            </a:endParaRPr>
          </a:p>
          <a:p>
            <a:pPr indent="0" lvl="0" marL="0" rtl="0" algn="l">
              <a:spcBef>
                <a:spcPts val="0"/>
              </a:spcBef>
              <a:spcAft>
                <a:spcPts val="0"/>
              </a:spcAft>
              <a:buNone/>
            </a:pPr>
            <a:r>
              <a:t/>
            </a:r>
            <a:endParaRPr sz="1400">
              <a:solidFill>
                <a:srgbClr val="212529"/>
              </a:solidFill>
              <a:highlight>
                <a:srgbClr val="FFFFFF"/>
              </a:highlight>
            </a:endParaRPr>
          </a:p>
          <a:p>
            <a:pPr indent="0" lvl="0" marL="0" rtl="0" algn="l">
              <a:spcBef>
                <a:spcPts val="0"/>
              </a:spcBef>
              <a:spcAft>
                <a:spcPts val="0"/>
              </a:spcAft>
              <a:buNone/>
            </a:pPr>
            <a:r>
              <a:rPr lang="en" sz="1400">
                <a:solidFill>
                  <a:srgbClr val="212529"/>
                </a:solidFill>
                <a:highlight>
                  <a:srgbClr val="FFFFFF"/>
                </a:highlight>
              </a:rPr>
              <a:t>As workers are ordered to stay home, cloud activity and Internet usage are off the charts, which is a boon for companies such as Microsoft (NSDQ: MSFT). </a:t>
            </a:r>
            <a:endParaRPr sz="1350">
              <a:solidFill>
                <a:srgbClr val="001E20"/>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711326ac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711326ac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711326acb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711326ac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711326acb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711326acb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711326acb_7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711326acb_7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111111"/>
                </a:solidFill>
                <a:highlight>
                  <a:schemeClr val="lt1"/>
                </a:highlight>
              </a:rPr>
              <a:t>W</a:t>
            </a:r>
            <a:r>
              <a:rPr lang="en" sz="1300">
                <a:solidFill>
                  <a:srgbClr val="111111"/>
                </a:solidFill>
                <a:highlight>
                  <a:schemeClr val="lt1"/>
                </a:highlight>
              </a:rPr>
              <a:t>hen the stock market rises and falls more than one percent over a sustained period of time, it is called a "volatile" market.</a:t>
            </a:r>
            <a:endParaRPr sz="1300">
              <a:solidFill>
                <a:srgbClr val="111111"/>
              </a:solidFill>
              <a:highlight>
                <a:schemeClr val="lt1"/>
              </a:highlight>
            </a:endParaRPr>
          </a:p>
          <a:p>
            <a:pPr indent="0" lvl="0" marL="0" rtl="0" algn="l">
              <a:spcBef>
                <a:spcPts val="0"/>
              </a:spcBef>
              <a:spcAft>
                <a:spcPts val="0"/>
              </a:spcAft>
              <a:buNone/>
            </a:pPr>
            <a:r>
              <a:t/>
            </a:r>
            <a:endParaRPr sz="1300">
              <a:solidFill>
                <a:srgbClr val="111111"/>
              </a:solidFill>
              <a:highlight>
                <a:schemeClr val="lt1"/>
              </a:highlight>
            </a:endParaRPr>
          </a:p>
          <a:p>
            <a:pPr indent="0" lvl="0" marL="0" rtl="0" algn="l">
              <a:spcBef>
                <a:spcPts val="0"/>
              </a:spcBef>
              <a:spcAft>
                <a:spcPts val="0"/>
              </a:spcAft>
              <a:buNone/>
            </a:pPr>
            <a:r>
              <a:rPr lang="en" sz="1300">
                <a:solidFill>
                  <a:srgbClr val="111111"/>
                </a:solidFill>
                <a:highlight>
                  <a:schemeClr val="lt1"/>
                </a:highlight>
              </a:rPr>
              <a:t>BBands depicts this volatility</a:t>
            </a:r>
            <a:endParaRPr baseline="30000" sz="1300">
              <a:solidFill>
                <a:srgbClr val="111111"/>
              </a:solidFill>
              <a:highlight>
                <a:schemeClr val="lt1"/>
              </a:highlight>
            </a:endParaRPr>
          </a:p>
          <a:p>
            <a:pPr indent="0" lvl="0" marL="0" rtl="0" algn="l">
              <a:spcBef>
                <a:spcPts val="0"/>
              </a:spcBef>
              <a:spcAft>
                <a:spcPts val="0"/>
              </a:spcAft>
              <a:buNone/>
            </a:pPr>
            <a:r>
              <a:t/>
            </a:r>
            <a:endParaRPr sz="1300">
              <a:solidFill>
                <a:srgbClr val="111111"/>
              </a:solidFill>
              <a:highlight>
                <a:schemeClr val="lt1"/>
              </a:highlight>
            </a:endParaRPr>
          </a:p>
          <a:p>
            <a:pPr indent="0" lvl="0" marL="0" rtl="0" algn="l">
              <a:spcBef>
                <a:spcPts val="0"/>
              </a:spcBef>
              <a:spcAft>
                <a:spcPts val="0"/>
              </a:spcAft>
              <a:buNone/>
            </a:pPr>
            <a:r>
              <a:rPr lang="en" sz="1300">
                <a:solidFill>
                  <a:srgbClr val="111111"/>
                </a:solidFill>
                <a:highlight>
                  <a:schemeClr val="lt1"/>
                </a:highlight>
              </a:rPr>
              <a:t>RSI - Relative strength index: Stocks momentum indicator-&gt; Recent price changes indicating if stock is overbought or oversold.</a:t>
            </a:r>
            <a:endParaRPr sz="1300">
              <a:solidFill>
                <a:srgbClr val="111111"/>
              </a:solidFill>
              <a:highlight>
                <a:schemeClr val="lt1"/>
              </a:highlight>
            </a:endParaRPr>
          </a:p>
          <a:p>
            <a:pPr indent="0" lvl="0" marL="0" rtl="0" algn="l">
              <a:spcBef>
                <a:spcPts val="0"/>
              </a:spcBef>
              <a:spcAft>
                <a:spcPts val="0"/>
              </a:spcAft>
              <a:buNone/>
            </a:pPr>
            <a:r>
              <a:t/>
            </a:r>
            <a:endParaRPr sz="1300">
              <a:solidFill>
                <a:srgbClr val="111111"/>
              </a:solidFill>
              <a:highlight>
                <a:schemeClr val="lt1"/>
              </a:highlight>
            </a:endParaRPr>
          </a:p>
          <a:p>
            <a:pPr indent="0" lvl="0" marL="0" rtl="0" algn="l">
              <a:spcBef>
                <a:spcPts val="0"/>
              </a:spcBef>
              <a:spcAft>
                <a:spcPts val="0"/>
              </a:spcAft>
              <a:buNone/>
            </a:pPr>
            <a:r>
              <a:rPr lang="en" sz="1300">
                <a:solidFill>
                  <a:srgbClr val="111111"/>
                </a:solidFill>
                <a:highlight>
                  <a:schemeClr val="lt1"/>
                </a:highlight>
              </a:rPr>
              <a:t>MACD - trend following momentum indicator showing stock sell/buy trends</a:t>
            </a:r>
            <a:endParaRPr sz="1300">
              <a:solidFill>
                <a:srgbClr val="11111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711326acb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711326acb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711326acb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7711326acb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711326ac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7711326ac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711326ac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711326ac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711326acb_7_3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711326acb_7_3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latin typeface="Average"/>
                <a:ea typeface="Average"/>
                <a:cs typeface="Average"/>
                <a:sym typeface="Average"/>
              </a:rPr>
              <a:t>to determine the best outcome and make the best possible decisions of a certain situation which has uncertainties in the data</a:t>
            </a:r>
            <a:endParaRPr sz="1400">
              <a:latin typeface="Average"/>
              <a:ea typeface="Average"/>
              <a:cs typeface="Average"/>
              <a:sym typeface="Average"/>
            </a:endParaRPr>
          </a:p>
          <a:p>
            <a:pPr indent="0" lvl="0" marL="0" rtl="0" algn="l">
              <a:spcBef>
                <a:spcPts val="1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711326acb_7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711326acb_7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772e827045_2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772e827045_2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772e827045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72e827045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7711326ac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7711326ac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711326ac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711326ac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Stocks!!! Everyone knows this word...some people invest more in stocks and keep eye on stock prices throughout the day whereas on contrary others think this is kind of gambling so better be away from it. So, here we are to show you the current trends and behaviors of stocks of different companies, having so, people can get clear idea how the company, they are interested in investing, is doing and they can take wise decisions before they invest. We have considered the crisis like Covid-19 along with important variants an investor should look for before taking any actions and we give the optimal prediction of stocks based on historical data, to incorporate apt knowledge to investors, because after all if you own knowledge, you will have the best investment.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711326acb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711326acb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72e82704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72e82704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711326acb_7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711326acb_7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7711326ac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711326ac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DBX(</a:t>
            </a:r>
            <a:r>
              <a:rPr lang="en" sz="1000">
                <a:solidFill>
                  <a:srgbClr val="212121"/>
                </a:solidFill>
                <a:highlight>
                  <a:srgbClr val="FFFFFF"/>
                </a:highlight>
                <a:latin typeface="Roboto"/>
                <a:ea typeface="Roboto"/>
                <a:cs typeface="Roboto"/>
                <a:sym typeface="Roboto"/>
              </a:rPr>
              <a:t>(Dropbox Inc)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660125"/>
            <a:ext cx="9144000" cy="1134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109450" y="62825"/>
            <a:ext cx="8222100" cy="5973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174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540000"/>
            <a:ext cx="9144000" cy="460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540000"/>
            <a:ext cx="9144000" cy="2250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5118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174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7.png"/><Relationship Id="rId9" Type="http://schemas.openxmlformats.org/officeDocument/2006/relationships/image" Target="../media/image8.jpg"/><Relationship Id="rId5" Type="http://schemas.openxmlformats.org/officeDocument/2006/relationships/image" Target="../media/image11.jpg"/><Relationship Id="rId6" Type="http://schemas.openxmlformats.org/officeDocument/2006/relationships/image" Target="../media/image4.jpg"/><Relationship Id="rId7" Type="http://schemas.openxmlformats.org/officeDocument/2006/relationships/image" Target="../media/image3.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hyperlink" Target="http://drive.google.com/file/d/1ZVrViLRZjmunMJUKHMt42oyysaiWEOUH/view" TargetMode="External"/><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hyperlink" Target="http://drive.google.com/file/d/1MCcNTb9ChRVbsIIoUkD3-DGFKutx_oSk/view" TargetMode="External"/><Relationship Id="rId5"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0.jpg"/><Relationship Id="rId4" Type="http://schemas.openxmlformats.org/officeDocument/2006/relationships/image" Target="../media/image38.jp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jpg"/><Relationship Id="rId4" Type="http://schemas.openxmlformats.org/officeDocument/2006/relationships/hyperlink" Target="mailto:monsha@mail.fresnostate.edu" TargetMode="External"/><Relationship Id="rId5" Type="http://schemas.openxmlformats.org/officeDocument/2006/relationships/image" Target="../media/image1.png"/><Relationship Id="rId6" Type="http://schemas.openxmlformats.org/officeDocument/2006/relationships/image" Target="../media/image39.png"/><Relationship Id="rId7"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nvSpPr>
        <p:spPr>
          <a:xfrm>
            <a:off x="1154400" y="974825"/>
            <a:ext cx="6733800" cy="11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FFFFFF"/>
                </a:solidFill>
              </a:rPr>
              <a:t>Financial</a:t>
            </a:r>
            <a:r>
              <a:rPr b="1" lang="en" sz="3100">
                <a:solidFill>
                  <a:srgbClr val="FFFFFF"/>
                </a:solidFill>
              </a:rPr>
              <a:t> Series Prediction During Covid-19 using Multivariate LSTM</a:t>
            </a:r>
            <a:endParaRPr b="1" sz="3100">
              <a:solidFill>
                <a:srgbClr val="FFFFFF"/>
              </a:solidFill>
            </a:endParaRPr>
          </a:p>
        </p:txBody>
      </p:sp>
      <p:sp>
        <p:nvSpPr>
          <p:cNvPr id="68" name="Google Shape;68;p13"/>
          <p:cNvSpPr txBox="1"/>
          <p:nvPr/>
        </p:nvSpPr>
        <p:spPr>
          <a:xfrm>
            <a:off x="2545725" y="192400"/>
            <a:ext cx="3688200" cy="551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 sz="2000">
                <a:solidFill>
                  <a:srgbClr val="FFFFFF"/>
                </a:solidFill>
                <a:latin typeface="Calibri"/>
                <a:ea typeface="Calibri"/>
                <a:cs typeface="Calibri"/>
                <a:sym typeface="Calibri"/>
              </a:rPr>
              <a:t>BIG DATA – 191T</a:t>
            </a:r>
            <a:br>
              <a:rPr b="1" lang="en" sz="2000">
                <a:solidFill>
                  <a:srgbClr val="FFFFFF"/>
                </a:solidFill>
                <a:latin typeface="Calibri"/>
                <a:ea typeface="Calibri"/>
                <a:cs typeface="Calibri"/>
                <a:sym typeface="Calibri"/>
              </a:rPr>
            </a:br>
            <a:r>
              <a:rPr b="1" lang="en" sz="2000">
                <a:solidFill>
                  <a:srgbClr val="FFFFFF"/>
                </a:solidFill>
                <a:latin typeface="Calibri"/>
                <a:ea typeface="Calibri"/>
                <a:cs typeface="Calibri"/>
                <a:sym typeface="Calibri"/>
              </a:rPr>
              <a:t>Spring - 2020</a:t>
            </a:r>
            <a:endParaRPr b="1" sz="1460">
              <a:solidFill>
                <a:srgbClr val="FFFFFF"/>
              </a:solidFill>
              <a:latin typeface="Calibri"/>
              <a:ea typeface="Calibri"/>
              <a:cs typeface="Calibri"/>
              <a:sym typeface="Calibri"/>
            </a:endParaRPr>
          </a:p>
        </p:txBody>
      </p:sp>
      <p:sp>
        <p:nvSpPr>
          <p:cNvPr id="69" name="Google Shape;69;p13"/>
          <p:cNvSpPr txBox="1"/>
          <p:nvPr/>
        </p:nvSpPr>
        <p:spPr>
          <a:xfrm>
            <a:off x="57350" y="3580150"/>
            <a:ext cx="3777900" cy="117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115"/>
              <a:buFont typeface="Calibri"/>
              <a:buNone/>
            </a:pPr>
            <a:r>
              <a:rPr b="1" i="0" lang="en" sz="2115" u="none" cap="none" strike="noStrike">
                <a:solidFill>
                  <a:srgbClr val="FFFFFF"/>
                </a:solidFill>
                <a:latin typeface="Calibri"/>
                <a:ea typeface="Calibri"/>
                <a:cs typeface="Calibri"/>
                <a:sym typeface="Calibri"/>
              </a:rPr>
              <a:t>Submitted</a:t>
            </a:r>
            <a:r>
              <a:rPr b="1" lang="en" sz="2115">
                <a:solidFill>
                  <a:srgbClr val="FFFFFF"/>
                </a:solidFill>
                <a:latin typeface="Calibri"/>
                <a:ea typeface="Calibri"/>
                <a:cs typeface="Calibri"/>
                <a:sym typeface="Calibri"/>
              </a:rPr>
              <a:t> to</a:t>
            </a:r>
            <a:r>
              <a:rPr b="1" i="0" lang="en" sz="1665" u="none" cap="none" strike="noStrike">
                <a:solidFill>
                  <a:srgbClr val="FFFFFF"/>
                </a:solidFill>
                <a:latin typeface="Calibri"/>
                <a:ea typeface="Calibri"/>
                <a:cs typeface="Calibri"/>
                <a:sym typeface="Calibri"/>
              </a:rPr>
              <a:t> </a:t>
            </a:r>
            <a:r>
              <a:rPr b="1" i="0" lang="en" sz="2250" u="none" cap="none" strike="noStrike">
                <a:solidFill>
                  <a:srgbClr val="FFFFFF"/>
                </a:solidFill>
                <a:latin typeface="Calibri"/>
                <a:ea typeface="Calibri"/>
                <a:cs typeface="Calibri"/>
                <a:sym typeface="Calibri"/>
              </a:rPr>
              <a:t>: </a:t>
            </a:r>
            <a:endParaRPr b="1" i="0" sz="225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50"/>
              <a:buFont typeface="Calibri"/>
              <a:buNone/>
            </a:pPr>
            <a:r>
              <a:rPr b="1" i="0" lang="en" sz="2450" u="none" cap="none" strike="noStrike">
                <a:solidFill>
                  <a:srgbClr val="FFFFFF"/>
                </a:solidFill>
                <a:latin typeface="Calibri"/>
                <a:ea typeface="Calibri"/>
                <a:cs typeface="Calibri"/>
                <a:sym typeface="Calibri"/>
              </a:rPr>
              <a:t>Dr. </a:t>
            </a:r>
            <a:r>
              <a:rPr b="1" i="0" lang="en" sz="2315" u="none" cap="none" strike="noStrike">
                <a:solidFill>
                  <a:srgbClr val="FFFFFF"/>
                </a:solidFill>
                <a:latin typeface="Calibri"/>
                <a:ea typeface="Calibri"/>
                <a:cs typeface="Calibri"/>
                <a:sym typeface="Calibri"/>
              </a:rPr>
              <a:t>Matin</a:t>
            </a:r>
            <a:r>
              <a:rPr b="1" i="0" lang="en" sz="2450" u="none" cap="none" strike="noStrike">
                <a:solidFill>
                  <a:srgbClr val="FFFFFF"/>
                </a:solidFill>
                <a:latin typeface="Calibri"/>
                <a:ea typeface="Calibri"/>
                <a:cs typeface="Calibri"/>
                <a:sym typeface="Calibri"/>
              </a:rPr>
              <a:t> Pirouz</a:t>
            </a:r>
            <a:endParaRPr b="1" i="0" sz="2090" u="none" cap="none" strike="noStrike">
              <a:solidFill>
                <a:srgbClr val="FFFFFF"/>
              </a:solidFill>
              <a:latin typeface="Calibri"/>
              <a:ea typeface="Calibri"/>
              <a:cs typeface="Calibri"/>
              <a:sym typeface="Calibri"/>
            </a:endParaRPr>
          </a:p>
        </p:txBody>
      </p:sp>
      <p:sp>
        <p:nvSpPr>
          <p:cNvPr id="70" name="Google Shape;70;p13"/>
          <p:cNvSpPr txBox="1"/>
          <p:nvPr/>
        </p:nvSpPr>
        <p:spPr>
          <a:xfrm>
            <a:off x="6120500" y="2350550"/>
            <a:ext cx="2031000" cy="22320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290">
                <a:solidFill>
                  <a:srgbClr val="FFFFFF"/>
                </a:solidFill>
                <a:latin typeface="Calibri"/>
                <a:ea typeface="Calibri"/>
                <a:cs typeface="Calibri"/>
                <a:sym typeface="Calibri"/>
              </a:rPr>
              <a:t>Presented By:</a:t>
            </a:r>
            <a:endParaRPr b="1" sz="1600">
              <a:solidFill>
                <a:srgbClr val="FFFFFF"/>
              </a:solidFill>
            </a:endParaRPr>
          </a:p>
          <a:p>
            <a:pPr indent="0" lvl="0" marL="0" rtl="0" algn="ctr">
              <a:lnSpc>
                <a:spcPct val="80000"/>
              </a:lnSpc>
              <a:spcBef>
                <a:spcPts val="0"/>
              </a:spcBef>
              <a:spcAft>
                <a:spcPts val="0"/>
              </a:spcAft>
              <a:buNone/>
            </a:pPr>
            <a:r>
              <a:rPr lang="en" sz="1990">
                <a:solidFill>
                  <a:srgbClr val="FFFFFF"/>
                </a:solidFill>
                <a:latin typeface="Calibri"/>
                <a:ea typeface="Calibri"/>
                <a:cs typeface="Calibri"/>
                <a:sym typeface="Calibri"/>
              </a:rPr>
              <a:t> </a:t>
            </a:r>
            <a:endParaRPr sz="1300">
              <a:solidFill>
                <a:srgbClr val="FFFFFF"/>
              </a:solidFill>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Mattina Mano</a:t>
            </a:r>
            <a:endParaRPr sz="1300">
              <a:solidFill>
                <a:srgbClr val="FFFFFF"/>
              </a:solidFill>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Monalisa Sha</a:t>
            </a:r>
            <a:endParaRPr sz="1300">
              <a:solidFill>
                <a:srgbClr val="FFFFFF"/>
              </a:solidFill>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Prachiti Kulkarni</a:t>
            </a:r>
            <a:endParaRPr sz="1300">
              <a:solidFill>
                <a:srgbClr val="FFFFFF"/>
              </a:solidFill>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Jatin Taneja</a:t>
            </a:r>
            <a:endParaRPr sz="1300">
              <a:solidFill>
                <a:srgbClr val="FFFFFF"/>
              </a:solidFill>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Albert Tjong</a:t>
            </a:r>
            <a:endParaRPr b="1" sz="1990">
              <a:solidFill>
                <a:srgbClr val="FFFFFF"/>
              </a:solidFill>
              <a:latin typeface="Calibri"/>
              <a:ea typeface="Calibri"/>
              <a:cs typeface="Calibri"/>
              <a:sym typeface="Calibri"/>
            </a:endParaRPr>
          </a:p>
          <a:p>
            <a:pPr indent="0" lvl="0" marL="0" rtl="0" algn="ctr">
              <a:lnSpc>
                <a:spcPct val="80000"/>
              </a:lnSpc>
              <a:spcBef>
                <a:spcPts val="0"/>
              </a:spcBef>
              <a:spcAft>
                <a:spcPts val="0"/>
              </a:spcAft>
              <a:buNone/>
            </a:pPr>
            <a:r>
              <a:rPr b="1" lang="en" sz="1990">
                <a:solidFill>
                  <a:srgbClr val="FFFFFF"/>
                </a:solidFill>
                <a:latin typeface="Calibri"/>
                <a:ea typeface="Calibri"/>
                <a:cs typeface="Calibri"/>
                <a:sym typeface="Calibri"/>
              </a:rPr>
              <a:t>John Her</a:t>
            </a:r>
            <a:endParaRPr sz="1300">
              <a:solidFill>
                <a:srgbClr val="FFFFFF"/>
              </a:solidFill>
            </a:endParaRPr>
          </a:p>
          <a:p>
            <a:pPr indent="0" lvl="0" marL="0" rtl="0" algn="ctr">
              <a:lnSpc>
                <a:spcPct val="80000"/>
              </a:lnSpc>
              <a:spcBef>
                <a:spcPts val="0"/>
              </a:spcBef>
              <a:spcAft>
                <a:spcPts val="0"/>
              </a:spcAft>
              <a:buNone/>
            </a:pPr>
            <a:br>
              <a:rPr lang="en" sz="2090">
                <a:solidFill>
                  <a:srgbClr val="FFFFFF"/>
                </a:solidFill>
                <a:latin typeface="Calibri"/>
                <a:ea typeface="Calibri"/>
                <a:cs typeface="Calibri"/>
                <a:sym typeface="Calibri"/>
              </a:rPr>
            </a:br>
            <a:endParaRPr sz="2090">
              <a:solidFill>
                <a:srgbClr val="FFFFFF"/>
              </a:solidFill>
              <a:latin typeface="Calibri"/>
              <a:ea typeface="Calibri"/>
              <a:cs typeface="Calibri"/>
              <a:sym typeface="Calibri"/>
            </a:endParaRPr>
          </a:p>
        </p:txBody>
      </p:sp>
      <p:pic>
        <p:nvPicPr>
          <p:cNvPr id="71" name="Google Shape;71;p13"/>
          <p:cNvPicPr preferRelativeResize="0"/>
          <p:nvPr/>
        </p:nvPicPr>
        <p:blipFill rotWithShape="1">
          <a:blip r:embed="rId4">
            <a:alphaModFix/>
          </a:blip>
          <a:srcRect b="0" l="0" r="0" t="0"/>
          <a:stretch/>
        </p:blipFill>
        <p:spPr>
          <a:xfrm>
            <a:off x="57353" y="4760050"/>
            <a:ext cx="365122" cy="365122"/>
          </a:xfrm>
          <a:prstGeom prst="rect">
            <a:avLst/>
          </a:prstGeom>
          <a:noFill/>
          <a:ln>
            <a:noFill/>
          </a:ln>
        </p:spPr>
      </p:pic>
      <p:sp>
        <p:nvSpPr>
          <p:cNvPr id="72" name="Google Shape;72;p13"/>
          <p:cNvSpPr txBox="1"/>
          <p:nvPr/>
        </p:nvSpPr>
        <p:spPr>
          <a:xfrm>
            <a:off x="0" y="4778375"/>
            <a:ext cx="83115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200">
                <a:solidFill>
                  <a:srgbClr val="EFEFEF"/>
                </a:solidFill>
                <a:latin typeface="Calibri"/>
                <a:ea typeface="Calibri"/>
                <a:cs typeface="Calibri"/>
                <a:sym typeface="Calibri"/>
              </a:rPr>
              <a:t>California State University Fresno | Computer Science Department</a:t>
            </a:r>
            <a:endParaRPr sz="1200">
              <a:solidFill>
                <a:srgbClr val="EFEFE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22"/>
          <p:cNvPicPr preferRelativeResize="0"/>
          <p:nvPr/>
        </p:nvPicPr>
        <p:blipFill>
          <a:blip r:embed="rId3">
            <a:alphaModFix/>
          </a:blip>
          <a:stretch>
            <a:fillRect/>
          </a:stretch>
        </p:blipFill>
        <p:spPr>
          <a:xfrm>
            <a:off x="278600" y="1036100"/>
            <a:ext cx="8696325" cy="4000424"/>
          </a:xfrm>
          <a:prstGeom prst="rect">
            <a:avLst/>
          </a:prstGeom>
          <a:noFill/>
          <a:ln>
            <a:noFill/>
          </a:ln>
        </p:spPr>
      </p:pic>
      <p:sp>
        <p:nvSpPr>
          <p:cNvPr id="242" name="Google Shape;242;p22"/>
          <p:cNvSpPr txBox="1"/>
          <p:nvPr/>
        </p:nvSpPr>
        <p:spPr>
          <a:xfrm>
            <a:off x="0" y="0"/>
            <a:ext cx="9144000" cy="6117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Companies Trend for Last 1 Yr.</a:t>
            </a:r>
            <a:endParaRPr sz="3200">
              <a:solidFill>
                <a:srgbClr val="FFFFFF"/>
              </a:solidFill>
              <a:latin typeface="Average"/>
              <a:ea typeface="Average"/>
              <a:cs typeface="Average"/>
              <a:sym typeface="Average"/>
            </a:endParaRPr>
          </a:p>
        </p:txBody>
      </p:sp>
      <p:pic>
        <p:nvPicPr>
          <p:cNvPr id="243" name="Google Shape;243;p22"/>
          <p:cNvPicPr preferRelativeResize="0"/>
          <p:nvPr/>
        </p:nvPicPr>
        <p:blipFill>
          <a:blip r:embed="rId4">
            <a:alphaModFix/>
          </a:blip>
          <a:stretch>
            <a:fillRect/>
          </a:stretch>
        </p:blipFill>
        <p:spPr>
          <a:xfrm>
            <a:off x="161300" y="2571750"/>
            <a:ext cx="170875" cy="1214375"/>
          </a:xfrm>
          <a:prstGeom prst="rect">
            <a:avLst/>
          </a:prstGeom>
          <a:noFill/>
          <a:ln>
            <a:noFill/>
          </a:ln>
        </p:spPr>
      </p:pic>
      <p:pic>
        <p:nvPicPr>
          <p:cNvPr id="244" name="Google Shape;244;p22"/>
          <p:cNvPicPr preferRelativeResize="0"/>
          <p:nvPr/>
        </p:nvPicPr>
        <p:blipFill rotWithShape="1">
          <a:blip r:embed="rId5">
            <a:alphaModFix/>
          </a:blip>
          <a:srcRect b="0" l="0" r="0" t="0"/>
          <a:stretch/>
        </p:blipFill>
        <p:spPr>
          <a:xfrm>
            <a:off x="64178" y="4671400"/>
            <a:ext cx="365122" cy="365122"/>
          </a:xfrm>
          <a:prstGeom prst="rect">
            <a:avLst/>
          </a:prstGeom>
          <a:noFill/>
          <a:ln>
            <a:noFill/>
          </a:ln>
        </p:spPr>
      </p:pic>
      <p:sp>
        <p:nvSpPr>
          <p:cNvPr id="245" name="Google Shape;245;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23"/>
          <p:cNvPicPr preferRelativeResize="0"/>
          <p:nvPr/>
        </p:nvPicPr>
        <p:blipFill rotWithShape="1">
          <a:blip r:embed="rId3">
            <a:alphaModFix/>
          </a:blip>
          <a:srcRect b="0" l="0" r="0" t="0"/>
          <a:stretch/>
        </p:blipFill>
        <p:spPr>
          <a:xfrm>
            <a:off x="294850" y="964400"/>
            <a:ext cx="8554326" cy="4179100"/>
          </a:xfrm>
          <a:prstGeom prst="rect">
            <a:avLst/>
          </a:prstGeom>
          <a:noFill/>
          <a:ln>
            <a:noFill/>
          </a:ln>
        </p:spPr>
      </p:pic>
      <p:sp>
        <p:nvSpPr>
          <p:cNvPr id="251" name="Google Shape;251;p23"/>
          <p:cNvSpPr txBox="1"/>
          <p:nvPr/>
        </p:nvSpPr>
        <p:spPr>
          <a:xfrm>
            <a:off x="0" y="0"/>
            <a:ext cx="9144000" cy="5715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Companies Return Trend for Last 1 Yr.</a:t>
            </a:r>
            <a:endParaRPr sz="3200">
              <a:solidFill>
                <a:srgbClr val="FFFFFF"/>
              </a:solidFill>
              <a:latin typeface="Average"/>
              <a:ea typeface="Average"/>
              <a:cs typeface="Average"/>
              <a:sym typeface="Average"/>
            </a:endParaRPr>
          </a:p>
        </p:txBody>
      </p:sp>
      <p:pic>
        <p:nvPicPr>
          <p:cNvPr id="252" name="Google Shape;252;p23"/>
          <p:cNvPicPr preferRelativeResize="0"/>
          <p:nvPr/>
        </p:nvPicPr>
        <p:blipFill rotWithShape="1">
          <a:blip r:embed="rId4">
            <a:alphaModFix/>
          </a:blip>
          <a:srcRect b="0" l="0" r="0" t="0"/>
          <a:stretch/>
        </p:blipFill>
        <p:spPr>
          <a:xfrm>
            <a:off x="3" y="4683350"/>
            <a:ext cx="365122" cy="365122"/>
          </a:xfrm>
          <a:prstGeom prst="rect">
            <a:avLst/>
          </a:prstGeom>
          <a:noFill/>
          <a:ln>
            <a:noFill/>
          </a:ln>
        </p:spPr>
      </p:pic>
      <p:sp>
        <p:nvSpPr>
          <p:cNvPr id="253" name="Google Shape;253;p23"/>
          <p:cNvSpPr/>
          <p:nvPr/>
        </p:nvSpPr>
        <p:spPr>
          <a:xfrm>
            <a:off x="8079225" y="1034125"/>
            <a:ext cx="608700" cy="302400"/>
          </a:xfrm>
          <a:prstGeom prst="wedgeRoundRectCallout">
            <a:avLst>
              <a:gd fmla="val -20833" name="adj1"/>
              <a:gd fmla="val 62500" name="adj2"/>
              <a:gd fmla="val 0" name="adj3"/>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255%</a:t>
            </a:r>
            <a:endParaRPr sz="1200"/>
          </a:p>
        </p:txBody>
      </p:sp>
      <p:sp>
        <p:nvSpPr>
          <p:cNvPr id="254" name="Google Shape;254;p23"/>
          <p:cNvSpPr/>
          <p:nvPr/>
        </p:nvSpPr>
        <p:spPr>
          <a:xfrm>
            <a:off x="2004900" y="1479800"/>
            <a:ext cx="2576400" cy="1063800"/>
          </a:xfrm>
          <a:prstGeom prst="wedgeRoundRectCallout">
            <a:avLst>
              <a:gd fmla="val -20833" name="adj1"/>
              <a:gd fmla="val 62500"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you have invested in Amazon 5 years ago, here’s how much money you’d have now.</a:t>
            </a:r>
            <a:endParaRPr/>
          </a:p>
        </p:txBody>
      </p:sp>
      <p:sp>
        <p:nvSpPr>
          <p:cNvPr id="255" name="Google Shape;255;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24"/>
          <p:cNvPicPr preferRelativeResize="0"/>
          <p:nvPr/>
        </p:nvPicPr>
        <p:blipFill>
          <a:blip r:embed="rId3">
            <a:alphaModFix/>
          </a:blip>
          <a:stretch>
            <a:fillRect/>
          </a:stretch>
        </p:blipFill>
        <p:spPr>
          <a:xfrm>
            <a:off x="363925" y="692350"/>
            <a:ext cx="8416150" cy="4003280"/>
          </a:xfrm>
          <a:prstGeom prst="rect">
            <a:avLst/>
          </a:prstGeom>
          <a:noFill/>
          <a:ln>
            <a:noFill/>
          </a:ln>
        </p:spPr>
      </p:pic>
      <p:sp>
        <p:nvSpPr>
          <p:cNvPr id="261" name="Google Shape;261;p24"/>
          <p:cNvSpPr txBox="1"/>
          <p:nvPr/>
        </p:nvSpPr>
        <p:spPr>
          <a:xfrm>
            <a:off x="0" y="0"/>
            <a:ext cx="9144000" cy="6117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Amazon % Return Trend for Last 5 Yr.</a:t>
            </a:r>
            <a:endParaRPr sz="3200">
              <a:solidFill>
                <a:srgbClr val="FFFFFF"/>
              </a:solidFill>
              <a:latin typeface="Average"/>
              <a:ea typeface="Average"/>
              <a:cs typeface="Average"/>
              <a:sym typeface="Average"/>
            </a:endParaRPr>
          </a:p>
        </p:txBody>
      </p:sp>
      <p:sp>
        <p:nvSpPr>
          <p:cNvPr id="262" name="Google Shape;262;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24"/>
          <p:cNvSpPr/>
          <p:nvPr/>
        </p:nvSpPr>
        <p:spPr>
          <a:xfrm>
            <a:off x="2944375" y="1172875"/>
            <a:ext cx="1905900" cy="1160700"/>
          </a:xfrm>
          <a:prstGeom prst="wedgeRoundRectCallout">
            <a:avLst>
              <a:gd fmla="val -20833" name="adj1"/>
              <a:gd fmla="val 62500"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We can see that  the company will grow at the same rate in the future as it did in the past as the rate of return is not varying </a:t>
            </a:r>
            <a:r>
              <a:rPr lang="en" sz="900"/>
              <a:t>drastically</a:t>
            </a:r>
            <a:r>
              <a:rPr lang="en" sz="900"/>
              <a:t>.</a:t>
            </a:r>
            <a:endParaRPr/>
          </a:p>
        </p:txBody>
      </p:sp>
      <p:sp>
        <p:nvSpPr>
          <p:cNvPr id="264" name="Google Shape;264;p24"/>
          <p:cNvSpPr txBox="1"/>
          <p:nvPr/>
        </p:nvSpPr>
        <p:spPr>
          <a:xfrm>
            <a:off x="952950" y="4738475"/>
            <a:ext cx="745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111111"/>
                </a:solidFill>
                <a:highlight>
                  <a:srgbClr val="FFFFFF"/>
                </a:highlight>
                <a:latin typeface="Average"/>
                <a:ea typeface="Average"/>
                <a:cs typeface="Average"/>
                <a:sym typeface="Average"/>
              </a:rPr>
              <a:t>Determining the percentage change from the beginning of the period until the today..</a:t>
            </a:r>
            <a:endParaRPr sz="1600">
              <a:solidFill>
                <a:srgbClr val="444444"/>
              </a:solidFill>
              <a:highlight>
                <a:srgbClr val="FFFFFF"/>
              </a:highlight>
              <a:latin typeface="Average"/>
              <a:ea typeface="Average"/>
              <a:cs typeface="Average"/>
              <a:sym typeface="Average"/>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25"/>
          <p:cNvPicPr preferRelativeResize="0"/>
          <p:nvPr/>
        </p:nvPicPr>
        <p:blipFill>
          <a:blip r:embed="rId3">
            <a:alphaModFix/>
          </a:blip>
          <a:stretch>
            <a:fillRect/>
          </a:stretch>
        </p:blipFill>
        <p:spPr>
          <a:xfrm>
            <a:off x="152400" y="867975"/>
            <a:ext cx="8839199" cy="4275525"/>
          </a:xfrm>
          <a:prstGeom prst="rect">
            <a:avLst/>
          </a:prstGeom>
          <a:noFill/>
          <a:ln>
            <a:noFill/>
          </a:ln>
        </p:spPr>
      </p:pic>
      <p:sp>
        <p:nvSpPr>
          <p:cNvPr id="270" name="Google Shape;270;p25"/>
          <p:cNvSpPr txBox="1"/>
          <p:nvPr/>
        </p:nvSpPr>
        <p:spPr>
          <a:xfrm>
            <a:off x="0" y="0"/>
            <a:ext cx="9144000" cy="5715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FFFFFF"/>
                </a:solidFill>
                <a:latin typeface="Average"/>
                <a:ea typeface="Average"/>
                <a:cs typeface="Average"/>
                <a:sym typeface="Average"/>
              </a:rPr>
              <a:t> % Change in </a:t>
            </a:r>
            <a:r>
              <a:rPr lang="en" sz="2700">
                <a:solidFill>
                  <a:srgbClr val="FFFFFF"/>
                </a:solidFill>
                <a:latin typeface="Average"/>
                <a:ea typeface="Average"/>
                <a:cs typeface="Average"/>
                <a:sym typeface="Average"/>
              </a:rPr>
              <a:t>Companies Stock Price for Last Year.</a:t>
            </a:r>
            <a:endParaRPr sz="2700">
              <a:solidFill>
                <a:srgbClr val="FFFFFF"/>
              </a:solidFill>
              <a:latin typeface="Average"/>
              <a:ea typeface="Average"/>
              <a:cs typeface="Average"/>
              <a:sym typeface="Average"/>
            </a:endParaRPr>
          </a:p>
        </p:txBody>
      </p:sp>
      <p:pic>
        <p:nvPicPr>
          <p:cNvPr id="271" name="Google Shape;271;p25"/>
          <p:cNvPicPr preferRelativeResize="0"/>
          <p:nvPr/>
        </p:nvPicPr>
        <p:blipFill rotWithShape="1">
          <a:blip r:embed="rId4">
            <a:alphaModFix/>
          </a:blip>
          <a:srcRect b="0" l="0" r="0" t="0"/>
          <a:stretch/>
        </p:blipFill>
        <p:spPr>
          <a:xfrm>
            <a:off x="60978" y="4671400"/>
            <a:ext cx="365122" cy="365122"/>
          </a:xfrm>
          <a:prstGeom prst="rect">
            <a:avLst/>
          </a:prstGeom>
          <a:noFill/>
          <a:ln>
            <a:noFill/>
          </a:ln>
        </p:spPr>
      </p:pic>
      <p:sp>
        <p:nvSpPr>
          <p:cNvPr id="272" name="Google Shape;272;p25"/>
          <p:cNvSpPr/>
          <p:nvPr/>
        </p:nvSpPr>
        <p:spPr>
          <a:xfrm>
            <a:off x="7635825" y="3699450"/>
            <a:ext cx="1123800" cy="501300"/>
          </a:xfrm>
          <a:prstGeom prst="wedgeRoundRectCallout">
            <a:avLst>
              <a:gd fmla="val -20833" name="adj1"/>
              <a:gd fmla="val 62500" name="adj2"/>
              <a:gd fmla="val 0" name="adj3"/>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UAL 25.24 USD (10.18%)</a:t>
            </a:r>
            <a:endParaRPr sz="1000"/>
          </a:p>
        </p:txBody>
      </p:sp>
      <p:sp>
        <p:nvSpPr>
          <p:cNvPr id="273" name="Google Shape;273;p25"/>
          <p:cNvSpPr/>
          <p:nvPr/>
        </p:nvSpPr>
        <p:spPr>
          <a:xfrm>
            <a:off x="8614075" y="3902125"/>
            <a:ext cx="66600" cy="214800"/>
          </a:xfrm>
          <a:prstGeom prst="downArrow">
            <a:avLst>
              <a:gd fmla="val 6005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8" name="Shape 278"/>
        <p:cNvGrpSpPr/>
        <p:nvPr/>
      </p:nvGrpSpPr>
      <p:grpSpPr>
        <a:xfrm>
          <a:off x="0" y="0"/>
          <a:ext cx="0" cy="0"/>
          <a:chOff x="0" y="0"/>
          <a:chExt cx="0" cy="0"/>
        </a:xfrm>
      </p:grpSpPr>
      <p:sp>
        <p:nvSpPr>
          <p:cNvPr id="279" name="Google Shape;279;p26"/>
          <p:cNvSpPr txBox="1"/>
          <p:nvPr/>
        </p:nvSpPr>
        <p:spPr>
          <a:xfrm>
            <a:off x="308600" y="388625"/>
            <a:ext cx="84354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80" name="Google Shape;280;p26"/>
          <p:cNvSpPr txBox="1"/>
          <p:nvPr/>
        </p:nvSpPr>
        <p:spPr>
          <a:xfrm>
            <a:off x="0" y="0"/>
            <a:ext cx="9144000" cy="5871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a:t>
            </a:r>
            <a:r>
              <a:rPr lang="en" sz="3200">
                <a:solidFill>
                  <a:srgbClr val="FFFFFF"/>
                </a:solidFill>
                <a:latin typeface="Average"/>
                <a:ea typeface="Average"/>
                <a:cs typeface="Average"/>
                <a:sym typeface="Average"/>
              </a:rPr>
              <a:t>Exploratory Analysis For Amazon</a:t>
            </a:r>
            <a:endParaRPr sz="3200">
              <a:solidFill>
                <a:srgbClr val="FFFFFF"/>
              </a:solidFill>
              <a:latin typeface="Average"/>
              <a:ea typeface="Average"/>
              <a:cs typeface="Average"/>
              <a:sym typeface="Average"/>
            </a:endParaRPr>
          </a:p>
        </p:txBody>
      </p:sp>
      <p:pic>
        <p:nvPicPr>
          <p:cNvPr id="281" name="Google Shape;281;p26"/>
          <p:cNvPicPr preferRelativeResize="0"/>
          <p:nvPr/>
        </p:nvPicPr>
        <p:blipFill>
          <a:blip r:embed="rId3">
            <a:alphaModFix/>
          </a:blip>
          <a:stretch>
            <a:fillRect/>
          </a:stretch>
        </p:blipFill>
        <p:spPr>
          <a:xfrm>
            <a:off x="42875" y="1007275"/>
            <a:ext cx="4679276" cy="3643300"/>
          </a:xfrm>
          <a:prstGeom prst="rect">
            <a:avLst/>
          </a:prstGeom>
          <a:noFill/>
          <a:ln>
            <a:noFill/>
          </a:ln>
        </p:spPr>
      </p:pic>
      <p:pic>
        <p:nvPicPr>
          <p:cNvPr id="282" name="Google Shape;282;p26"/>
          <p:cNvPicPr preferRelativeResize="0"/>
          <p:nvPr/>
        </p:nvPicPr>
        <p:blipFill>
          <a:blip r:embed="rId4">
            <a:alphaModFix/>
          </a:blip>
          <a:stretch>
            <a:fillRect/>
          </a:stretch>
        </p:blipFill>
        <p:spPr>
          <a:xfrm>
            <a:off x="4722150" y="1007275"/>
            <a:ext cx="4276000" cy="3643300"/>
          </a:xfrm>
          <a:prstGeom prst="rect">
            <a:avLst/>
          </a:prstGeom>
          <a:noFill/>
          <a:ln>
            <a:noFill/>
          </a:ln>
        </p:spPr>
      </p:pic>
      <p:pic>
        <p:nvPicPr>
          <p:cNvPr id="283" name="Google Shape;283;p26"/>
          <p:cNvPicPr preferRelativeResize="0"/>
          <p:nvPr/>
        </p:nvPicPr>
        <p:blipFill rotWithShape="1">
          <a:blip r:embed="rId5">
            <a:alphaModFix/>
          </a:blip>
          <a:srcRect b="0" l="0" r="0" t="0"/>
          <a:stretch/>
        </p:blipFill>
        <p:spPr>
          <a:xfrm>
            <a:off x="42878" y="4650575"/>
            <a:ext cx="365122" cy="365122"/>
          </a:xfrm>
          <a:prstGeom prst="rect">
            <a:avLst/>
          </a:prstGeom>
          <a:noFill/>
          <a:ln>
            <a:noFill/>
          </a:ln>
        </p:spPr>
      </p:pic>
      <p:sp>
        <p:nvSpPr>
          <p:cNvPr id="284" name="Google Shape;284;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27"/>
          <p:cNvPicPr preferRelativeResize="0"/>
          <p:nvPr/>
        </p:nvPicPr>
        <p:blipFill rotWithShape="1">
          <a:blip r:embed="rId3">
            <a:alphaModFix/>
          </a:blip>
          <a:srcRect b="0" l="0" r="0" t="0"/>
          <a:stretch/>
        </p:blipFill>
        <p:spPr>
          <a:xfrm>
            <a:off x="172849" y="870075"/>
            <a:ext cx="4533750" cy="3712150"/>
          </a:xfrm>
          <a:prstGeom prst="rect">
            <a:avLst/>
          </a:prstGeom>
          <a:noFill/>
          <a:ln>
            <a:noFill/>
          </a:ln>
        </p:spPr>
      </p:pic>
      <p:sp>
        <p:nvSpPr>
          <p:cNvPr id="290" name="Google Shape;290;p27"/>
          <p:cNvSpPr txBox="1"/>
          <p:nvPr/>
        </p:nvSpPr>
        <p:spPr>
          <a:xfrm>
            <a:off x="0" y="0"/>
            <a:ext cx="9144000" cy="5871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5000"/>
              <a:buFont typeface="Calibri"/>
              <a:buNone/>
            </a:pPr>
            <a:r>
              <a:rPr lang="en" sz="3200">
                <a:solidFill>
                  <a:srgbClr val="FFFFFF"/>
                </a:solidFill>
                <a:latin typeface="Average"/>
                <a:ea typeface="Average"/>
                <a:cs typeface="Average"/>
                <a:sym typeface="Average"/>
              </a:rPr>
              <a:t>Average daily return histogram.</a:t>
            </a:r>
            <a:endParaRPr sz="3200">
              <a:solidFill>
                <a:srgbClr val="FFFFFF"/>
              </a:solidFill>
              <a:latin typeface="Average"/>
              <a:ea typeface="Average"/>
              <a:cs typeface="Average"/>
              <a:sym typeface="Average"/>
            </a:endParaRPr>
          </a:p>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pic>
        <p:nvPicPr>
          <p:cNvPr id="291" name="Google Shape;291;p27"/>
          <p:cNvPicPr preferRelativeResize="0"/>
          <p:nvPr/>
        </p:nvPicPr>
        <p:blipFill rotWithShape="1">
          <a:blip r:embed="rId4">
            <a:alphaModFix/>
          </a:blip>
          <a:srcRect b="0" l="0" r="0" t="0"/>
          <a:stretch/>
        </p:blipFill>
        <p:spPr>
          <a:xfrm>
            <a:off x="4784600" y="870075"/>
            <a:ext cx="4154675" cy="3712150"/>
          </a:xfrm>
          <a:prstGeom prst="rect">
            <a:avLst/>
          </a:prstGeom>
          <a:noFill/>
          <a:ln>
            <a:noFill/>
          </a:ln>
        </p:spPr>
      </p:pic>
      <p:pic>
        <p:nvPicPr>
          <p:cNvPr id="292" name="Google Shape;292;p27"/>
          <p:cNvPicPr preferRelativeResize="0"/>
          <p:nvPr/>
        </p:nvPicPr>
        <p:blipFill rotWithShape="1">
          <a:blip r:embed="rId5">
            <a:alphaModFix/>
          </a:blip>
          <a:srcRect b="0" l="0" r="0" t="0"/>
          <a:stretch/>
        </p:blipFill>
        <p:spPr>
          <a:xfrm>
            <a:off x="96803" y="4671425"/>
            <a:ext cx="365122" cy="365122"/>
          </a:xfrm>
          <a:prstGeom prst="rect">
            <a:avLst/>
          </a:prstGeom>
          <a:noFill/>
          <a:ln>
            <a:noFill/>
          </a:ln>
        </p:spPr>
      </p:pic>
      <p:sp>
        <p:nvSpPr>
          <p:cNvPr id="293" name="Google Shape;293;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28"/>
          <p:cNvSpPr txBox="1"/>
          <p:nvPr/>
        </p:nvSpPr>
        <p:spPr>
          <a:xfrm>
            <a:off x="0" y="0"/>
            <a:ext cx="9144000" cy="5541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FFFFFF"/>
                </a:solidFill>
                <a:latin typeface="Average"/>
                <a:ea typeface="Average"/>
                <a:cs typeface="Average"/>
                <a:sym typeface="Average"/>
              </a:rPr>
              <a:t>  Exploratory Analysis for Apple</a:t>
            </a:r>
            <a:endParaRPr sz="3100">
              <a:solidFill>
                <a:srgbClr val="FFFFFF"/>
              </a:solidFill>
              <a:latin typeface="Average"/>
              <a:ea typeface="Average"/>
              <a:cs typeface="Average"/>
              <a:sym typeface="Average"/>
            </a:endParaRPr>
          </a:p>
        </p:txBody>
      </p:sp>
      <p:pic>
        <p:nvPicPr>
          <p:cNvPr id="299" name="Google Shape;299;p28"/>
          <p:cNvPicPr preferRelativeResize="0"/>
          <p:nvPr/>
        </p:nvPicPr>
        <p:blipFill>
          <a:blip r:embed="rId3">
            <a:alphaModFix/>
          </a:blip>
          <a:stretch>
            <a:fillRect/>
          </a:stretch>
        </p:blipFill>
        <p:spPr>
          <a:xfrm>
            <a:off x="4617250" y="831950"/>
            <a:ext cx="4526750" cy="4215100"/>
          </a:xfrm>
          <a:prstGeom prst="rect">
            <a:avLst/>
          </a:prstGeom>
          <a:noFill/>
          <a:ln>
            <a:noFill/>
          </a:ln>
        </p:spPr>
      </p:pic>
      <p:sp>
        <p:nvSpPr>
          <p:cNvPr id="300" name="Google Shape;300;p28"/>
          <p:cNvSpPr txBox="1"/>
          <p:nvPr/>
        </p:nvSpPr>
        <p:spPr>
          <a:xfrm>
            <a:off x="4875600" y="1649250"/>
            <a:ext cx="12108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0000"/>
                </a:solidFill>
                <a:latin typeface="Roboto"/>
                <a:ea typeface="Roboto"/>
                <a:cs typeface="Roboto"/>
                <a:sym typeface="Roboto"/>
              </a:rPr>
              <a:t>Red</a:t>
            </a:r>
            <a:r>
              <a:rPr lang="en" sz="700">
                <a:latin typeface="Roboto"/>
                <a:ea typeface="Roboto"/>
                <a:cs typeface="Roboto"/>
                <a:sym typeface="Roboto"/>
              </a:rPr>
              <a:t> - Low</a:t>
            </a:r>
            <a:endParaRPr sz="700">
              <a:latin typeface="Roboto"/>
              <a:ea typeface="Roboto"/>
              <a:cs typeface="Roboto"/>
              <a:sym typeface="Roboto"/>
            </a:endParaRPr>
          </a:p>
          <a:p>
            <a:pPr indent="0" lvl="0" marL="0" rtl="0" algn="l">
              <a:spcBef>
                <a:spcPts val="0"/>
              </a:spcBef>
              <a:spcAft>
                <a:spcPts val="0"/>
              </a:spcAft>
              <a:buNone/>
            </a:pPr>
            <a:r>
              <a:rPr lang="en" sz="700">
                <a:latin typeface="Roboto"/>
                <a:ea typeface="Roboto"/>
                <a:cs typeface="Roboto"/>
                <a:sym typeface="Roboto"/>
              </a:rPr>
              <a:t>Black - High</a:t>
            </a:r>
            <a:endParaRPr sz="700">
              <a:latin typeface="Roboto"/>
              <a:ea typeface="Roboto"/>
              <a:cs typeface="Roboto"/>
              <a:sym typeface="Roboto"/>
            </a:endParaRPr>
          </a:p>
        </p:txBody>
      </p:sp>
      <p:pic>
        <p:nvPicPr>
          <p:cNvPr id="301" name="Google Shape;301;p28"/>
          <p:cNvPicPr preferRelativeResize="0"/>
          <p:nvPr/>
        </p:nvPicPr>
        <p:blipFill rotWithShape="1">
          <a:blip r:embed="rId4">
            <a:alphaModFix/>
          </a:blip>
          <a:srcRect b="0" l="0" r="0" t="0"/>
          <a:stretch/>
        </p:blipFill>
        <p:spPr>
          <a:xfrm>
            <a:off x="3" y="4681925"/>
            <a:ext cx="365122" cy="365122"/>
          </a:xfrm>
          <a:prstGeom prst="rect">
            <a:avLst/>
          </a:prstGeom>
          <a:noFill/>
          <a:ln>
            <a:noFill/>
          </a:ln>
        </p:spPr>
      </p:pic>
      <p:pic>
        <p:nvPicPr>
          <p:cNvPr id="302" name="Google Shape;302;p28"/>
          <p:cNvPicPr preferRelativeResize="0"/>
          <p:nvPr/>
        </p:nvPicPr>
        <p:blipFill>
          <a:blip r:embed="rId5">
            <a:alphaModFix/>
          </a:blip>
          <a:stretch>
            <a:fillRect/>
          </a:stretch>
        </p:blipFill>
        <p:spPr>
          <a:xfrm>
            <a:off x="116600" y="831950"/>
            <a:ext cx="4406349" cy="4072876"/>
          </a:xfrm>
          <a:prstGeom prst="rect">
            <a:avLst/>
          </a:prstGeom>
          <a:noFill/>
          <a:ln>
            <a:noFill/>
          </a:ln>
        </p:spPr>
      </p:pic>
      <p:sp>
        <p:nvSpPr>
          <p:cNvPr id="303" name="Google Shape;303;p28"/>
          <p:cNvSpPr/>
          <p:nvPr/>
        </p:nvSpPr>
        <p:spPr>
          <a:xfrm>
            <a:off x="656375" y="2700124"/>
            <a:ext cx="1563300" cy="593700"/>
          </a:xfrm>
          <a:prstGeom prst="wedgeRoundRectCallout">
            <a:avLst>
              <a:gd fmla="val -20833" name="adj1"/>
              <a:gd fmla="val 62500" name="adj2"/>
              <a:gd fmla="val 0" name="adj3"/>
            </a:avLst>
          </a:prstGeom>
          <a:solidFill>
            <a:srgbClr val="FF99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AAPL has surged by 85% in 2019</a:t>
            </a:r>
            <a:endParaRPr sz="1200"/>
          </a:p>
        </p:txBody>
      </p:sp>
      <p:sp>
        <p:nvSpPr>
          <p:cNvPr id="304" name="Google Shape;304;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8" name="Shape 308"/>
        <p:cNvGrpSpPr/>
        <p:nvPr/>
      </p:nvGrpSpPr>
      <p:grpSpPr>
        <a:xfrm>
          <a:off x="0" y="0"/>
          <a:ext cx="0" cy="0"/>
          <a:chOff x="0" y="0"/>
          <a:chExt cx="0" cy="0"/>
        </a:xfrm>
      </p:grpSpPr>
      <p:sp>
        <p:nvSpPr>
          <p:cNvPr id="309" name="Google Shape;309;p29"/>
          <p:cNvSpPr txBox="1"/>
          <p:nvPr/>
        </p:nvSpPr>
        <p:spPr>
          <a:xfrm>
            <a:off x="0" y="0"/>
            <a:ext cx="9144000" cy="5574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10" name="Google Shape;310;p29"/>
          <p:cNvSpPr txBox="1"/>
          <p:nvPr/>
        </p:nvSpPr>
        <p:spPr>
          <a:xfrm>
            <a:off x="0" y="22675"/>
            <a:ext cx="9144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Descriptive</a:t>
            </a:r>
            <a:r>
              <a:rPr lang="en" sz="3200">
                <a:solidFill>
                  <a:srgbClr val="FFFFFF"/>
                </a:solidFill>
                <a:latin typeface="Average"/>
                <a:ea typeface="Average"/>
                <a:cs typeface="Average"/>
                <a:sym typeface="Average"/>
              </a:rPr>
              <a:t> Analysis</a:t>
            </a:r>
            <a:endParaRPr sz="3200">
              <a:solidFill>
                <a:srgbClr val="FFFFFF"/>
              </a:solidFill>
              <a:latin typeface="Average"/>
              <a:ea typeface="Average"/>
              <a:cs typeface="Average"/>
              <a:sym typeface="Average"/>
            </a:endParaRPr>
          </a:p>
        </p:txBody>
      </p:sp>
      <p:pic>
        <p:nvPicPr>
          <p:cNvPr id="311" name="Google Shape;311;p29"/>
          <p:cNvPicPr preferRelativeResize="0"/>
          <p:nvPr/>
        </p:nvPicPr>
        <p:blipFill rotWithShape="1">
          <a:blip r:embed="rId3">
            <a:alphaModFix/>
          </a:blip>
          <a:srcRect b="0" l="0" r="0" t="0"/>
          <a:stretch/>
        </p:blipFill>
        <p:spPr>
          <a:xfrm>
            <a:off x="3350550" y="818100"/>
            <a:ext cx="5793449" cy="3889150"/>
          </a:xfrm>
          <a:prstGeom prst="rect">
            <a:avLst/>
          </a:prstGeom>
          <a:noFill/>
          <a:ln>
            <a:noFill/>
          </a:ln>
        </p:spPr>
      </p:pic>
      <p:sp>
        <p:nvSpPr>
          <p:cNvPr id="312" name="Google Shape;312;p29"/>
          <p:cNvSpPr txBox="1"/>
          <p:nvPr/>
        </p:nvSpPr>
        <p:spPr>
          <a:xfrm>
            <a:off x="0" y="580075"/>
            <a:ext cx="3204900" cy="45633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13" name="Google Shape;313;p29"/>
          <p:cNvSpPr txBox="1"/>
          <p:nvPr/>
        </p:nvSpPr>
        <p:spPr>
          <a:xfrm>
            <a:off x="96800" y="676200"/>
            <a:ext cx="2923200" cy="18111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Average"/>
                <a:ea typeface="Average"/>
                <a:cs typeface="Average"/>
                <a:sym typeface="Average"/>
              </a:rPr>
              <a:t>Lets see h</a:t>
            </a:r>
            <a:r>
              <a:rPr lang="en" sz="1500">
                <a:latin typeface="Average"/>
                <a:ea typeface="Average"/>
                <a:cs typeface="Average"/>
                <a:sym typeface="Average"/>
              </a:rPr>
              <a:t>ow profits fell or rose from the year 2015.</a:t>
            </a:r>
            <a:endParaRPr sz="1500">
              <a:latin typeface="Average"/>
              <a:ea typeface="Average"/>
              <a:cs typeface="Average"/>
              <a:sym typeface="Average"/>
            </a:endParaRPr>
          </a:p>
          <a:p>
            <a:pPr indent="-323850" lvl="0" marL="457200" rtl="0" algn="l">
              <a:spcBef>
                <a:spcPts val="0"/>
              </a:spcBef>
              <a:spcAft>
                <a:spcPts val="0"/>
              </a:spcAft>
              <a:buSzPts val="1500"/>
              <a:buFont typeface="Average"/>
              <a:buChar char="●"/>
            </a:pPr>
            <a:r>
              <a:rPr lang="en" sz="1500">
                <a:latin typeface="Average"/>
                <a:ea typeface="Average"/>
                <a:cs typeface="Average"/>
                <a:sym typeface="Average"/>
              </a:rPr>
              <a:t>Difference = High($) - Low($)</a:t>
            </a:r>
            <a:endParaRPr sz="1500">
              <a:latin typeface="Average"/>
              <a:ea typeface="Average"/>
              <a:cs typeface="Average"/>
              <a:sym typeface="Average"/>
            </a:endParaRPr>
          </a:p>
          <a:p>
            <a:pPr indent="-323850" lvl="0" marL="457200" rtl="0" algn="l">
              <a:spcBef>
                <a:spcPts val="0"/>
              </a:spcBef>
              <a:spcAft>
                <a:spcPts val="0"/>
              </a:spcAft>
              <a:buSzPts val="1500"/>
              <a:buFont typeface="Average"/>
              <a:buChar char="●"/>
            </a:pPr>
            <a:r>
              <a:rPr lang="en" sz="1500">
                <a:latin typeface="Average"/>
                <a:ea typeface="Average"/>
                <a:cs typeface="Average"/>
                <a:sym typeface="Average"/>
              </a:rPr>
              <a:t>Varying amount of degree stock can rise or fall (NASDAQ and NYSE)</a:t>
            </a:r>
            <a:endParaRPr sz="1500">
              <a:latin typeface="Average"/>
              <a:ea typeface="Average"/>
              <a:cs typeface="Average"/>
              <a:sym typeface="Average"/>
            </a:endParaRPr>
          </a:p>
        </p:txBody>
      </p:sp>
      <p:pic>
        <p:nvPicPr>
          <p:cNvPr id="314" name="Google Shape;314;p29"/>
          <p:cNvPicPr preferRelativeResize="0"/>
          <p:nvPr/>
        </p:nvPicPr>
        <p:blipFill rotWithShape="1">
          <a:blip r:embed="rId4">
            <a:alphaModFix/>
          </a:blip>
          <a:srcRect b="0" l="0" r="0" t="0"/>
          <a:stretch/>
        </p:blipFill>
        <p:spPr>
          <a:xfrm>
            <a:off x="96803" y="4671425"/>
            <a:ext cx="365122" cy="365122"/>
          </a:xfrm>
          <a:prstGeom prst="rect">
            <a:avLst/>
          </a:prstGeom>
          <a:noFill/>
          <a:ln>
            <a:noFill/>
          </a:ln>
        </p:spPr>
      </p:pic>
      <p:grpSp>
        <p:nvGrpSpPr>
          <p:cNvPr id="315" name="Google Shape;315;p29"/>
          <p:cNvGrpSpPr/>
          <p:nvPr/>
        </p:nvGrpSpPr>
        <p:grpSpPr>
          <a:xfrm>
            <a:off x="510000" y="2465900"/>
            <a:ext cx="2184918" cy="1875215"/>
            <a:chOff x="1118226" y="207920"/>
            <a:chExt cx="2090831" cy="3232015"/>
          </a:xfrm>
        </p:grpSpPr>
        <p:sp>
          <p:nvSpPr>
            <p:cNvPr id="316" name="Google Shape;316;p29"/>
            <p:cNvSpPr/>
            <p:nvPr/>
          </p:nvSpPr>
          <p:spPr>
            <a:xfrm>
              <a:off x="1178656" y="283712"/>
              <a:ext cx="2030400" cy="2888700"/>
            </a:xfrm>
            <a:prstGeom prst="rect">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1118226" y="341753"/>
              <a:ext cx="2048100" cy="1463400"/>
            </a:xfrm>
            <a:prstGeom prst="rect">
              <a:avLst/>
            </a:prstGeom>
            <a:solidFill>
              <a:srgbClr val="FFFFFF"/>
            </a:solidFill>
            <a:ln cap="flat" cmpd="sng" w="19050">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1233919" y="831073"/>
              <a:ext cx="1815000" cy="10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0124D"/>
                  </a:solidFill>
                </a:rPr>
                <a:t>I</a:t>
              </a:r>
              <a:r>
                <a:rPr b="1" lang="en" sz="1000">
                  <a:solidFill>
                    <a:srgbClr val="20124D"/>
                  </a:solidFill>
                </a:rPr>
                <a:t>ndividual stocks have high changes</a:t>
              </a:r>
              <a:endParaRPr b="1" sz="1100">
                <a:solidFill>
                  <a:srgbClr val="20124D"/>
                </a:solidFill>
                <a:latin typeface="Roboto"/>
                <a:ea typeface="Roboto"/>
                <a:cs typeface="Roboto"/>
                <a:sym typeface="Roboto"/>
              </a:endParaRPr>
            </a:p>
          </p:txBody>
        </p:sp>
        <p:sp>
          <p:nvSpPr>
            <p:cNvPr id="319" name="Google Shape;319;p29"/>
            <p:cNvSpPr/>
            <p:nvPr/>
          </p:nvSpPr>
          <p:spPr>
            <a:xfrm>
              <a:off x="1160929" y="207920"/>
              <a:ext cx="19227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1155CC"/>
                  </a:solidFill>
                  <a:latin typeface="Average"/>
                  <a:ea typeface="Average"/>
                  <a:cs typeface="Average"/>
                  <a:sym typeface="Average"/>
                </a:rPr>
                <a:t>S</a:t>
              </a:r>
              <a:r>
                <a:rPr b="1" lang="en" sz="1300">
                  <a:solidFill>
                    <a:srgbClr val="1155CC"/>
                  </a:solidFill>
                  <a:latin typeface="Average"/>
                  <a:ea typeface="Average"/>
                  <a:cs typeface="Average"/>
                  <a:sym typeface="Average"/>
                </a:rPr>
                <a:t>tocks did well in 2015</a:t>
              </a:r>
              <a:endParaRPr b="1" sz="1300">
                <a:solidFill>
                  <a:srgbClr val="1155CC"/>
                </a:solidFill>
                <a:latin typeface="Average"/>
                <a:ea typeface="Average"/>
                <a:cs typeface="Average"/>
                <a:sym typeface="Average"/>
              </a:endParaRPr>
            </a:p>
          </p:txBody>
        </p:sp>
        <p:sp>
          <p:nvSpPr>
            <p:cNvPr id="320" name="Google Shape;320;p29"/>
            <p:cNvSpPr/>
            <p:nvPr/>
          </p:nvSpPr>
          <p:spPr>
            <a:xfrm rot="5400000">
              <a:off x="1970118" y="1823470"/>
              <a:ext cx="302700" cy="266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1126144" y="1976535"/>
              <a:ext cx="2030400" cy="14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AFAFA"/>
                  </a:solidFill>
                </a:rPr>
                <a:t>O</a:t>
              </a:r>
              <a:r>
                <a:rPr lang="en" sz="1000">
                  <a:solidFill>
                    <a:srgbClr val="FAFAFA"/>
                  </a:solidFill>
                </a:rPr>
                <a:t>verall value of the stock market did not really change drastically</a:t>
              </a:r>
              <a:endParaRPr sz="700">
                <a:solidFill>
                  <a:srgbClr val="FAFAFA"/>
                </a:solidFill>
                <a:latin typeface="Roboto"/>
                <a:ea typeface="Roboto"/>
                <a:cs typeface="Roboto"/>
                <a:sym typeface="Roboto"/>
              </a:endParaRPr>
            </a:p>
          </p:txBody>
        </p:sp>
      </p:grpSp>
      <p:sp>
        <p:nvSpPr>
          <p:cNvPr id="322" name="Google Shape;322;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6" name="Shape 326"/>
        <p:cNvGrpSpPr/>
        <p:nvPr/>
      </p:nvGrpSpPr>
      <p:grpSpPr>
        <a:xfrm>
          <a:off x="0" y="0"/>
          <a:ext cx="0" cy="0"/>
          <a:chOff x="0" y="0"/>
          <a:chExt cx="0" cy="0"/>
        </a:xfrm>
      </p:grpSpPr>
      <p:sp>
        <p:nvSpPr>
          <p:cNvPr id="327" name="Google Shape;327;p30"/>
          <p:cNvSpPr txBox="1"/>
          <p:nvPr/>
        </p:nvSpPr>
        <p:spPr>
          <a:xfrm>
            <a:off x="0" y="0"/>
            <a:ext cx="9144000" cy="5802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28" name="Google Shape;328;p30"/>
          <p:cNvSpPr txBox="1"/>
          <p:nvPr/>
        </p:nvSpPr>
        <p:spPr>
          <a:xfrm>
            <a:off x="0" y="22675"/>
            <a:ext cx="9144000" cy="5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Descriptive Analysis</a:t>
            </a:r>
            <a:endParaRPr sz="3200">
              <a:solidFill>
                <a:srgbClr val="FFFFFF"/>
              </a:solidFill>
              <a:latin typeface="Average"/>
              <a:ea typeface="Average"/>
              <a:cs typeface="Average"/>
              <a:sym typeface="Average"/>
            </a:endParaRPr>
          </a:p>
        </p:txBody>
      </p:sp>
      <p:sp>
        <p:nvSpPr>
          <p:cNvPr id="329" name="Google Shape;329;p30"/>
          <p:cNvSpPr txBox="1"/>
          <p:nvPr/>
        </p:nvSpPr>
        <p:spPr>
          <a:xfrm>
            <a:off x="0" y="874050"/>
            <a:ext cx="3204900" cy="42693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verage"/>
                <a:ea typeface="Average"/>
                <a:cs typeface="Average"/>
                <a:sym typeface="Average"/>
              </a:rPr>
              <a:t>Let’s discover the possible reasons for rise/fall of the profits,</a:t>
            </a:r>
            <a:endParaRPr b="1" sz="1600">
              <a:latin typeface="Average"/>
              <a:ea typeface="Average"/>
              <a:cs typeface="Average"/>
              <a:sym typeface="Average"/>
            </a:endParaRPr>
          </a:p>
        </p:txBody>
      </p:sp>
      <p:pic>
        <p:nvPicPr>
          <p:cNvPr id="330" name="Google Shape;330;p30"/>
          <p:cNvPicPr preferRelativeResize="0"/>
          <p:nvPr/>
        </p:nvPicPr>
        <p:blipFill rotWithShape="1">
          <a:blip r:embed="rId3">
            <a:alphaModFix/>
          </a:blip>
          <a:srcRect b="0" l="0" r="0" t="0"/>
          <a:stretch/>
        </p:blipFill>
        <p:spPr>
          <a:xfrm>
            <a:off x="3204900" y="874050"/>
            <a:ext cx="5939100" cy="4269300"/>
          </a:xfrm>
          <a:prstGeom prst="rect">
            <a:avLst/>
          </a:prstGeom>
          <a:noFill/>
          <a:ln>
            <a:noFill/>
          </a:ln>
        </p:spPr>
      </p:pic>
      <p:pic>
        <p:nvPicPr>
          <p:cNvPr id="331" name="Google Shape;331;p30"/>
          <p:cNvPicPr preferRelativeResize="0"/>
          <p:nvPr/>
        </p:nvPicPr>
        <p:blipFill rotWithShape="1">
          <a:blip r:embed="rId4">
            <a:alphaModFix/>
          </a:blip>
          <a:srcRect b="0" l="0" r="0" t="0"/>
          <a:stretch/>
        </p:blipFill>
        <p:spPr>
          <a:xfrm>
            <a:off x="96803" y="4671425"/>
            <a:ext cx="365122" cy="365122"/>
          </a:xfrm>
          <a:prstGeom prst="rect">
            <a:avLst/>
          </a:prstGeom>
          <a:noFill/>
          <a:ln>
            <a:noFill/>
          </a:ln>
        </p:spPr>
      </p:pic>
      <p:grpSp>
        <p:nvGrpSpPr>
          <p:cNvPr id="332" name="Google Shape;332;p30"/>
          <p:cNvGrpSpPr/>
          <p:nvPr/>
        </p:nvGrpSpPr>
        <p:grpSpPr>
          <a:xfrm>
            <a:off x="96789" y="1843226"/>
            <a:ext cx="1432891" cy="1664432"/>
            <a:chOff x="2744034" y="1146343"/>
            <a:chExt cx="1827900" cy="2399700"/>
          </a:xfrm>
        </p:grpSpPr>
        <p:sp>
          <p:nvSpPr>
            <p:cNvPr id="333" name="Google Shape;333;p30"/>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A1C3FA"/>
            </a:solidFill>
            <a:ln>
              <a:noFill/>
            </a:ln>
            <a:effectLst>
              <a:outerShdw blurRad="28575" rotWithShape="0" algn="bl">
                <a:srgbClr val="0000FF"/>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flipH="1">
              <a:off x="2832600" y="1686400"/>
              <a:ext cx="1649400" cy="1769700"/>
            </a:xfrm>
            <a:prstGeom prst="snip1Rect">
              <a:avLst>
                <a:gd fmla="val 0" name="adj"/>
              </a:avLst>
            </a:prstGeom>
            <a:solidFill>
              <a:srgbClr val="0C58D3"/>
            </a:solidFill>
            <a:ln>
              <a:noFill/>
            </a:ln>
            <a:effectLst>
              <a:outerShdw blurRad="2857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txBox="1"/>
            <p:nvPr/>
          </p:nvSpPr>
          <p:spPr>
            <a:xfrm>
              <a:off x="2966450" y="1795520"/>
              <a:ext cx="1383000" cy="1476000"/>
            </a:xfrm>
            <a:prstGeom prst="rect">
              <a:avLst/>
            </a:prstGeom>
            <a:noFill/>
            <a:ln>
              <a:noFill/>
            </a:ln>
            <a:effectLst>
              <a:outerShdw blurRad="28575"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Average"/>
                  <a:ea typeface="Average"/>
                  <a:cs typeface="Average"/>
                  <a:sym typeface="Average"/>
                </a:rPr>
                <a:t>M</a:t>
              </a:r>
              <a:r>
                <a:rPr b="1" lang="en" sz="1600">
                  <a:solidFill>
                    <a:srgbClr val="FFFFFF"/>
                  </a:solidFill>
                  <a:latin typeface="Average"/>
                  <a:ea typeface="Average"/>
                  <a:cs typeface="Average"/>
                  <a:sym typeface="Average"/>
                </a:rPr>
                <a:t>ore the trading !</a:t>
              </a:r>
              <a:endParaRPr b="1" sz="1300">
                <a:solidFill>
                  <a:srgbClr val="FFFFFF"/>
                </a:solidFill>
                <a:latin typeface="Average"/>
                <a:ea typeface="Average"/>
                <a:cs typeface="Average"/>
                <a:sym typeface="Average"/>
              </a:endParaRPr>
            </a:p>
          </p:txBody>
        </p:sp>
      </p:grpSp>
      <p:grpSp>
        <p:nvGrpSpPr>
          <p:cNvPr id="336" name="Google Shape;336;p30"/>
          <p:cNvGrpSpPr/>
          <p:nvPr/>
        </p:nvGrpSpPr>
        <p:grpSpPr>
          <a:xfrm>
            <a:off x="1529797" y="2156127"/>
            <a:ext cx="1432891" cy="1664432"/>
            <a:chOff x="4572084" y="1597469"/>
            <a:chExt cx="1827900" cy="2399700"/>
          </a:xfrm>
        </p:grpSpPr>
        <p:sp>
          <p:nvSpPr>
            <p:cNvPr id="337" name="Google Shape;337;p30"/>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flipH="1" rot="10800000">
              <a:off x="4662018" y="1687411"/>
              <a:ext cx="1649400" cy="1769700"/>
            </a:xfrm>
            <a:prstGeom prst="snip1Rect">
              <a:avLst>
                <a:gd fmla="val 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txBox="1"/>
            <p:nvPr/>
          </p:nvSpPr>
          <p:spPr>
            <a:xfrm>
              <a:off x="4794425" y="1795520"/>
              <a:ext cx="1383000" cy="14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Average"/>
                  <a:ea typeface="Average"/>
                  <a:cs typeface="Average"/>
                  <a:sym typeface="Average"/>
                </a:rPr>
                <a:t>L</a:t>
              </a:r>
              <a:r>
                <a:rPr b="1" lang="en" sz="1600">
                  <a:solidFill>
                    <a:srgbClr val="FFFFFF"/>
                  </a:solidFill>
                  <a:latin typeface="Average"/>
                  <a:ea typeface="Average"/>
                  <a:cs typeface="Average"/>
                  <a:sym typeface="Average"/>
                </a:rPr>
                <a:t>esser the general profit !</a:t>
              </a:r>
              <a:endParaRPr b="1" sz="1600">
                <a:solidFill>
                  <a:srgbClr val="FFFFFF"/>
                </a:solidFill>
                <a:latin typeface="Average"/>
                <a:ea typeface="Average"/>
                <a:cs typeface="Average"/>
                <a:sym typeface="Average"/>
              </a:endParaRPr>
            </a:p>
          </p:txBody>
        </p:sp>
      </p:grpSp>
      <p:sp>
        <p:nvSpPr>
          <p:cNvPr id="340" name="Google Shape;340;p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44" name="Shape 344"/>
        <p:cNvGrpSpPr/>
        <p:nvPr/>
      </p:nvGrpSpPr>
      <p:grpSpPr>
        <a:xfrm>
          <a:off x="0" y="0"/>
          <a:ext cx="0" cy="0"/>
          <a:chOff x="0" y="0"/>
          <a:chExt cx="0" cy="0"/>
        </a:xfrm>
      </p:grpSpPr>
      <p:sp>
        <p:nvSpPr>
          <p:cNvPr id="345" name="Google Shape;345;p31"/>
          <p:cNvSpPr txBox="1"/>
          <p:nvPr/>
        </p:nvSpPr>
        <p:spPr>
          <a:xfrm>
            <a:off x="308600" y="388625"/>
            <a:ext cx="84354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46" name="Google Shape;346;p31"/>
          <p:cNvSpPr txBox="1"/>
          <p:nvPr/>
        </p:nvSpPr>
        <p:spPr>
          <a:xfrm>
            <a:off x="-75" y="0"/>
            <a:ext cx="9144000" cy="5988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a:t>
            </a:r>
            <a:r>
              <a:rPr lang="en" sz="3200">
                <a:solidFill>
                  <a:srgbClr val="FFFFFF"/>
                </a:solidFill>
                <a:latin typeface="Average"/>
                <a:ea typeface="Average"/>
                <a:cs typeface="Average"/>
                <a:sym typeface="Average"/>
              </a:rPr>
              <a:t>Descriptive Analysis</a:t>
            </a:r>
            <a:endParaRPr sz="3200">
              <a:solidFill>
                <a:srgbClr val="FFFFFF"/>
              </a:solidFill>
              <a:latin typeface="Average"/>
              <a:ea typeface="Average"/>
              <a:cs typeface="Average"/>
              <a:sym typeface="Average"/>
            </a:endParaRPr>
          </a:p>
        </p:txBody>
      </p:sp>
      <p:pic>
        <p:nvPicPr>
          <p:cNvPr id="347" name="Google Shape;347;p31"/>
          <p:cNvPicPr preferRelativeResize="0"/>
          <p:nvPr/>
        </p:nvPicPr>
        <p:blipFill rotWithShape="1">
          <a:blip r:embed="rId3">
            <a:alphaModFix/>
          </a:blip>
          <a:srcRect b="0" l="0" r="0" t="0"/>
          <a:stretch/>
        </p:blipFill>
        <p:spPr>
          <a:xfrm>
            <a:off x="4950650" y="847950"/>
            <a:ext cx="3907101" cy="2034325"/>
          </a:xfrm>
          <a:prstGeom prst="rect">
            <a:avLst/>
          </a:prstGeom>
          <a:noFill/>
          <a:ln>
            <a:noFill/>
          </a:ln>
        </p:spPr>
      </p:pic>
      <p:pic>
        <p:nvPicPr>
          <p:cNvPr id="348" name="Google Shape;348;p31"/>
          <p:cNvPicPr preferRelativeResize="0"/>
          <p:nvPr/>
        </p:nvPicPr>
        <p:blipFill rotWithShape="1">
          <a:blip r:embed="rId4">
            <a:alphaModFix/>
          </a:blip>
          <a:srcRect b="0" l="0" r="0" t="0"/>
          <a:stretch/>
        </p:blipFill>
        <p:spPr>
          <a:xfrm>
            <a:off x="244425" y="847950"/>
            <a:ext cx="3907101" cy="2070900"/>
          </a:xfrm>
          <a:prstGeom prst="rect">
            <a:avLst/>
          </a:prstGeom>
          <a:noFill/>
          <a:ln>
            <a:noFill/>
          </a:ln>
        </p:spPr>
      </p:pic>
      <p:pic>
        <p:nvPicPr>
          <p:cNvPr id="349" name="Google Shape;349;p31"/>
          <p:cNvPicPr preferRelativeResize="0"/>
          <p:nvPr/>
        </p:nvPicPr>
        <p:blipFill rotWithShape="1">
          <a:blip r:embed="rId5">
            <a:alphaModFix/>
          </a:blip>
          <a:srcRect b="0" l="0" r="0" t="0"/>
          <a:stretch/>
        </p:blipFill>
        <p:spPr>
          <a:xfrm>
            <a:off x="2614600" y="2918850"/>
            <a:ext cx="4128201" cy="2188075"/>
          </a:xfrm>
          <a:prstGeom prst="rect">
            <a:avLst/>
          </a:prstGeom>
          <a:noFill/>
          <a:ln>
            <a:noFill/>
          </a:ln>
        </p:spPr>
      </p:pic>
      <p:pic>
        <p:nvPicPr>
          <p:cNvPr id="350" name="Google Shape;350;p31"/>
          <p:cNvPicPr preferRelativeResize="0"/>
          <p:nvPr/>
        </p:nvPicPr>
        <p:blipFill rotWithShape="1">
          <a:blip r:embed="rId6">
            <a:alphaModFix/>
          </a:blip>
          <a:srcRect b="0" l="0" r="0" t="0"/>
          <a:stretch/>
        </p:blipFill>
        <p:spPr>
          <a:xfrm>
            <a:off x="96803" y="4671425"/>
            <a:ext cx="365122" cy="365122"/>
          </a:xfrm>
          <a:prstGeom prst="rect">
            <a:avLst/>
          </a:prstGeom>
          <a:noFill/>
          <a:ln>
            <a:noFill/>
          </a:ln>
        </p:spPr>
      </p:pic>
      <p:sp>
        <p:nvSpPr>
          <p:cNvPr id="351" name="Google Shape;351;p3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p:nvPr/>
        </p:nvSpPr>
        <p:spPr>
          <a:xfrm>
            <a:off x="0" y="0"/>
            <a:ext cx="9161100" cy="18174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txBox="1"/>
          <p:nvPr>
            <p:ph idx="4294967295" type="title"/>
          </p:nvPr>
        </p:nvSpPr>
        <p:spPr>
          <a:xfrm>
            <a:off x="311700" y="220100"/>
            <a:ext cx="8520600" cy="57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 Data Miner</a:t>
            </a:r>
            <a:endParaRPr/>
          </a:p>
          <a:p>
            <a:pPr indent="0" lvl="0" marL="0" rtl="0" algn="ctr">
              <a:spcBef>
                <a:spcPts val="400"/>
              </a:spcBef>
              <a:spcAft>
                <a:spcPts val="400"/>
              </a:spcAft>
              <a:buNone/>
            </a:pPr>
            <a:r>
              <a:t/>
            </a:r>
            <a:endParaRPr i="1" sz="1600"/>
          </a:p>
        </p:txBody>
      </p:sp>
      <p:pic>
        <p:nvPicPr>
          <p:cNvPr id="79" name="Google Shape;79;p14"/>
          <p:cNvPicPr preferRelativeResize="0"/>
          <p:nvPr/>
        </p:nvPicPr>
        <p:blipFill rotWithShape="1">
          <a:blip r:embed="rId3">
            <a:alphaModFix/>
          </a:blip>
          <a:srcRect b="0" l="0" r="0" t="0"/>
          <a:stretch/>
        </p:blipFill>
        <p:spPr>
          <a:xfrm>
            <a:off x="420725" y="997270"/>
            <a:ext cx="1644300" cy="1644300"/>
          </a:xfrm>
          <a:prstGeom prst="ellipse">
            <a:avLst/>
          </a:prstGeom>
          <a:noFill/>
          <a:ln>
            <a:noFill/>
          </a:ln>
        </p:spPr>
      </p:pic>
      <p:pic>
        <p:nvPicPr>
          <p:cNvPr id="80" name="Google Shape;80;p14"/>
          <p:cNvPicPr preferRelativeResize="0"/>
          <p:nvPr/>
        </p:nvPicPr>
        <p:blipFill rotWithShape="1">
          <a:blip r:embed="rId4">
            <a:alphaModFix/>
          </a:blip>
          <a:srcRect b="9" l="0" r="0" t="9"/>
          <a:stretch/>
        </p:blipFill>
        <p:spPr>
          <a:xfrm>
            <a:off x="2638668" y="997420"/>
            <a:ext cx="1644300" cy="1644000"/>
          </a:xfrm>
          <a:prstGeom prst="ellipse">
            <a:avLst/>
          </a:prstGeom>
          <a:noFill/>
          <a:ln>
            <a:noFill/>
          </a:ln>
        </p:spPr>
      </p:pic>
      <p:pic>
        <p:nvPicPr>
          <p:cNvPr id="81" name="Google Shape;81;p14"/>
          <p:cNvPicPr preferRelativeResize="0"/>
          <p:nvPr/>
        </p:nvPicPr>
        <p:blipFill rotWithShape="1">
          <a:blip r:embed="rId5">
            <a:alphaModFix/>
          </a:blip>
          <a:srcRect b="21331" l="0" r="0" t="30020"/>
          <a:stretch/>
        </p:blipFill>
        <p:spPr>
          <a:xfrm>
            <a:off x="4856641" y="927458"/>
            <a:ext cx="1644300" cy="1644300"/>
          </a:xfrm>
          <a:prstGeom prst="ellipse">
            <a:avLst/>
          </a:prstGeom>
          <a:noFill/>
          <a:ln>
            <a:noFill/>
          </a:ln>
        </p:spPr>
      </p:pic>
      <p:sp>
        <p:nvSpPr>
          <p:cNvPr id="82" name="Google Shape;82;p14"/>
          <p:cNvSpPr txBox="1"/>
          <p:nvPr>
            <p:ph idx="4294967295" type="title"/>
          </p:nvPr>
        </p:nvSpPr>
        <p:spPr>
          <a:xfrm>
            <a:off x="231725" y="2766051"/>
            <a:ext cx="2022300" cy="2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Calibri"/>
                <a:ea typeface="Calibri"/>
                <a:cs typeface="Calibri"/>
                <a:sym typeface="Calibri"/>
              </a:rPr>
              <a:t>Mattina Mano</a:t>
            </a:r>
            <a:endParaRPr b="1" sz="1800">
              <a:solidFill>
                <a:srgbClr val="0B5394"/>
              </a:solidFill>
              <a:latin typeface="Calibri"/>
              <a:ea typeface="Calibri"/>
              <a:cs typeface="Calibri"/>
              <a:sym typeface="Calibri"/>
            </a:endParaRPr>
          </a:p>
        </p:txBody>
      </p:sp>
      <p:sp>
        <p:nvSpPr>
          <p:cNvPr id="83" name="Google Shape;83;p14"/>
          <p:cNvSpPr txBox="1"/>
          <p:nvPr>
            <p:ph idx="4294967295" type="title"/>
          </p:nvPr>
        </p:nvSpPr>
        <p:spPr>
          <a:xfrm>
            <a:off x="2449675" y="2678750"/>
            <a:ext cx="2022300" cy="3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Calibri"/>
                <a:ea typeface="Calibri"/>
                <a:cs typeface="Calibri"/>
                <a:sym typeface="Calibri"/>
              </a:rPr>
              <a:t>Monalisa Sha</a:t>
            </a:r>
            <a:endParaRPr b="1" sz="1800">
              <a:solidFill>
                <a:srgbClr val="0B5394"/>
              </a:solidFill>
              <a:latin typeface="Calibri"/>
              <a:ea typeface="Calibri"/>
              <a:cs typeface="Calibri"/>
              <a:sym typeface="Calibri"/>
            </a:endParaRPr>
          </a:p>
        </p:txBody>
      </p:sp>
      <p:sp>
        <p:nvSpPr>
          <p:cNvPr id="84" name="Google Shape;84;p14"/>
          <p:cNvSpPr txBox="1"/>
          <p:nvPr>
            <p:ph idx="4294967295" type="title"/>
          </p:nvPr>
        </p:nvSpPr>
        <p:spPr>
          <a:xfrm>
            <a:off x="4667650" y="2700398"/>
            <a:ext cx="2022300" cy="3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Calibri"/>
                <a:ea typeface="Calibri"/>
                <a:cs typeface="Calibri"/>
                <a:sym typeface="Calibri"/>
              </a:rPr>
              <a:t>Prachiti Kulkarni</a:t>
            </a:r>
            <a:endParaRPr b="1" sz="1800">
              <a:solidFill>
                <a:srgbClr val="0B5394"/>
              </a:solidFill>
              <a:latin typeface="Calibri"/>
              <a:ea typeface="Calibri"/>
              <a:cs typeface="Calibri"/>
              <a:sym typeface="Calibri"/>
            </a:endParaRPr>
          </a:p>
        </p:txBody>
      </p:sp>
      <p:pic>
        <p:nvPicPr>
          <p:cNvPr id="85" name="Google Shape;85;p14"/>
          <p:cNvPicPr preferRelativeResize="0"/>
          <p:nvPr/>
        </p:nvPicPr>
        <p:blipFill rotWithShape="1">
          <a:blip r:embed="rId6">
            <a:alphaModFix/>
          </a:blip>
          <a:srcRect b="33399" l="0" r="0" t="0"/>
          <a:stretch/>
        </p:blipFill>
        <p:spPr>
          <a:xfrm>
            <a:off x="7074615" y="997270"/>
            <a:ext cx="1644300" cy="1644300"/>
          </a:xfrm>
          <a:prstGeom prst="ellipse">
            <a:avLst/>
          </a:prstGeom>
          <a:noFill/>
          <a:ln>
            <a:noFill/>
          </a:ln>
        </p:spPr>
      </p:pic>
      <p:sp>
        <p:nvSpPr>
          <p:cNvPr id="86" name="Google Shape;86;p14"/>
          <p:cNvSpPr txBox="1"/>
          <p:nvPr>
            <p:ph idx="4294967295" type="title"/>
          </p:nvPr>
        </p:nvSpPr>
        <p:spPr>
          <a:xfrm>
            <a:off x="6885600" y="2766052"/>
            <a:ext cx="2022300" cy="28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Calibri"/>
                <a:ea typeface="Calibri"/>
                <a:cs typeface="Calibri"/>
                <a:sym typeface="Calibri"/>
              </a:rPr>
              <a:t>Jatin Taneja</a:t>
            </a:r>
            <a:endParaRPr b="1" sz="1800">
              <a:solidFill>
                <a:srgbClr val="0B5394"/>
              </a:solidFill>
              <a:latin typeface="Calibri"/>
              <a:ea typeface="Calibri"/>
              <a:cs typeface="Calibri"/>
              <a:sym typeface="Calibri"/>
            </a:endParaRPr>
          </a:p>
        </p:txBody>
      </p:sp>
      <p:pic>
        <p:nvPicPr>
          <p:cNvPr id="87" name="Google Shape;87;p14"/>
          <p:cNvPicPr preferRelativeResize="0"/>
          <p:nvPr/>
        </p:nvPicPr>
        <p:blipFill rotWithShape="1">
          <a:blip r:embed="rId7">
            <a:alphaModFix/>
          </a:blip>
          <a:srcRect b="12028" l="18849" r="11493" t="4205"/>
          <a:stretch/>
        </p:blipFill>
        <p:spPr>
          <a:xfrm>
            <a:off x="2638575" y="3122500"/>
            <a:ext cx="1644300" cy="1644000"/>
          </a:xfrm>
          <a:prstGeom prst="ellipse">
            <a:avLst/>
          </a:prstGeom>
          <a:noFill/>
          <a:ln>
            <a:noFill/>
          </a:ln>
        </p:spPr>
      </p:pic>
      <p:sp>
        <p:nvSpPr>
          <p:cNvPr id="88" name="Google Shape;88;p14"/>
          <p:cNvSpPr txBox="1"/>
          <p:nvPr>
            <p:ph idx="4294967295" type="title"/>
          </p:nvPr>
        </p:nvSpPr>
        <p:spPr>
          <a:xfrm>
            <a:off x="2827675" y="4766700"/>
            <a:ext cx="1644300" cy="4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Calibri"/>
                <a:ea typeface="Calibri"/>
                <a:cs typeface="Calibri"/>
                <a:sym typeface="Calibri"/>
              </a:rPr>
              <a:t>Albert Tjong</a:t>
            </a:r>
            <a:endParaRPr b="1" sz="1800">
              <a:solidFill>
                <a:srgbClr val="0B5394"/>
              </a:solidFill>
              <a:latin typeface="Calibri"/>
              <a:ea typeface="Calibri"/>
              <a:cs typeface="Calibri"/>
              <a:sym typeface="Calibri"/>
            </a:endParaRPr>
          </a:p>
        </p:txBody>
      </p:sp>
      <p:sp>
        <p:nvSpPr>
          <p:cNvPr id="89" name="Google Shape;89;p14"/>
          <p:cNvSpPr txBox="1"/>
          <p:nvPr/>
        </p:nvSpPr>
        <p:spPr>
          <a:xfrm>
            <a:off x="5214550" y="4842350"/>
            <a:ext cx="1407000" cy="36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Calibri"/>
                <a:ea typeface="Calibri"/>
                <a:cs typeface="Calibri"/>
                <a:sym typeface="Calibri"/>
              </a:rPr>
              <a:t>John Her</a:t>
            </a:r>
            <a:endParaRPr b="1" sz="1800">
              <a:solidFill>
                <a:srgbClr val="0B5394"/>
              </a:solidFill>
              <a:latin typeface="Calibri"/>
              <a:ea typeface="Calibri"/>
              <a:cs typeface="Calibri"/>
              <a:sym typeface="Calibri"/>
            </a:endParaRPr>
          </a:p>
        </p:txBody>
      </p:sp>
      <p:pic>
        <p:nvPicPr>
          <p:cNvPr id="90" name="Google Shape;90;p14"/>
          <p:cNvPicPr preferRelativeResize="0"/>
          <p:nvPr/>
        </p:nvPicPr>
        <p:blipFill rotWithShape="1">
          <a:blip r:embed="rId8">
            <a:alphaModFix/>
          </a:blip>
          <a:srcRect b="0" l="0" r="0" t="0"/>
          <a:stretch/>
        </p:blipFill>
        <p:spPr>
          <a:xfrm>
            <a:off x="3" y="4731313"/>
            <a:ext cx="365122" cy="365122"/>
          </a:xfrm>
          <a:prstGeom prst="rect">
            <a:avLst/>
          </a:prstGeom>
          <a:noFill/>
          <a:ln>
            <a:noFill/>
          </a:ln>
        </p:spPr>
      </p:pic>
      <p:pic>
        <p:nvPicPr>
          <p:cNvPr id="91" name="Google Shape;91;p14"/>
          <p:cNvPicPr preferRelativeResize="0"/>
          <p:nvPr/>
        </p:nvPicPr>
        <p:blipFill rotWithShape="1">
          <a:blip r:embed="rId9">
            <a:alphaModFix/>
          </a:blip>
          <a:srcRect b="33315" l="0" r="0" t="0"/>
          <a:stretch/>
        </p:blipFill>
        <p:spPr>
          <a:xfrm>
            <a:off x="4856641" y="3133720"/>
            <a:ext cx="1644300" cy="1644300"/>
          </a:xfrm>
          <a:prstGeom prst="ellipse">
            <a:avLst/>
          </a:prstGeom>
          <a:noFill/>
          <a:ln>
            <a:noFill/>
          </a:ln>
        </p:spPr>
      </p:pic>
      <p:sp>
        <p:nvSpPr>
          <p:cNvPr id="92" name="Google Shape;92;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355" name="Shape 355"/>
        <p:cNvGrpSpPr/>
        <p:nvPr/>
      </p:nvGrpSpPr>
      <p:grpSpPr>
        <a:xfrm>
          <a:off x="0" y="0"/>
          <a:ext cx="0" cy="0"/>
          <a:chOff x="0" y="0"/>
          <a:chExt cx="0" cy="0"/>
        </a:xfrm>
      </p:grpSpPr>
      <p:sp>
        <p:nvSpPr>
          <p:cNvPr id="356" name="Google Shape;356;p32"/>
          <p:cNvSpPr txBox="1"/>
          <p:nvPr/>
        </p:nvSpPr>
        <p:spPr>
          <a:xfrm>
            <a:off x="308600" y="388625"/>
            <a:ext cx="8435400" cy="7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7" name="Google Shape;357;p32"/>
          <p:cNvSpPr txBox="1"/>
          <p:nvPr/>
        </p:nvSpPr>
        <p:spPr>
          <a:xfrm>
            <a:off x="0" y="22675"/>
            <a:ext cx="9144000" cy="6744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Descriptive Analysis</a:t>
            </a:r>
            <a:endParaRPr sz="3200">
              <a:solidFill>
                <a:srgbClr val="FFFFFF"/>
              </a:solidFill>
              <a:latin typeface="Roboto"/>
              <a:ea typeface="Roboto"/>
              <a:cs typeface="Roboto"/>
              <a:sym typeface="Roboto"/>
            </a:endParaRPr>
          </a:p>
        </p:txBody>
      </p:sp>
      <p:pic>
        <p:nvPicPr>
          <p:cNvPr id="358" name="Google Shape;358;p32"/>
          <p:cNvPicPr preferRelativeResize="0"/>
          <p:nvPr/>
        </p:nvPicPr>
        <p:blipFill rotWithShape="1">
          <a:blip r:embed="rId3">
            <a:alphaModFix/>
          </a:blip>
          <a:srcRect b="0" l="0" r="0" t="0"/>
          <a:stretch/>
        </p:blipFill>
        <p:spPr>
          <a:xfrm>
            <a:off x="308603" y="2885932"/>
            <a:ext cx="3991450" cy="2239775"/>
          </a:xfrm>
          <a:prstGeom prst="rect">
            <a:avLst/>
          </a:prstGeom>
          <a:noFill/>
          <a:ln>
            <a:noFill/>
          </a:ln>
        </p:spPr>
      </p:pic>
      <p:pic>
        <p:nvPicPr>
          <p:cNvPr id="359" name="Google Shape;359;p32"/>
          <p:cNvPicPr preferRelativeResize="0"/>
          <p:nvPr/>
        </p:nvPicPr>
        <p:blipFill rotWithShape="1">
          <a:blip r:embed="rId4">
            <a:alphaModFix/>
          </a:blip>
          <a:srcRect b="0" l="0" r="0" t="0"/>
          <a:stretch/>
        </p:blipFill>
        <p:spPr>
          <a:xfrm>
            <a:off x="4980550" y="2809971"/>
            <a:ext cx="3991450" cy="2315729"/>
          </a:xfrm>
          <a:prstGeom prst="rect">
            <a:avLst/>
          </a:prstGeom>
          <a:noFill/>
          <a:ln>
            <a:noFill/>
          </a:ln>
        </p:spPr>
      </p:pic>
      <p:pic>
        <p:nvPicPr>
          <p:cNvPr id="360" name="Google Shape;360;p32"/>
          <p:cNvPicPr preferRelativeResize="0"/>
          <p:nvPr/>
        </p:nvPicPr>
        <p:blipFill rotWithShape="1">
          <a:blip r:embed="rId5">
            <a:alphaModFix/>
          </a:blip>
          <a:srcRect b="0" l="0" r="0" t="0"/>
          <a:stretch/>
        </p:blipFill>
        <p:spPr>
          <a:xfrm>
            <a:off x="96803" y="4671425"/>
            <a:ext cx="365122" cy="365122"/>
          </a:xfrm>
          <a:prstGeom prst="rect">
            <a:avLst/>
          </a:prstGeom>
          <a:noFill/>
          <a:ln>
            <a:noFill/>
          </a:ln>
        </p:spPr>
      </p:pic>
      <p:pic>
        <p:nvPicPr>
          <p:cNvPr id="361" name="Google Shape;361;p32"/>
          <p:cNvPicPr preferRelativeResize="0"/>
          <p:nvPr/>
        </p:nvPicPr>
        <p:blipFill rotWithShape="1">
          <a:blip r:embed="rId6">
            <a:alphaModFix/>
          </a:blip>
          <a:srcRect b="0" l="0" r="0" t="0"/>
          <a:stretch/>
        </p:blipFill>
        <p:spPr>
          <a:xfrm>
            <a:off x="2526129" y="756050"/>
            <a:ext cx="3907096" cy="2070900"/>
          </a:xfrm>
          <a:prstGeom prst="rect">
            <a:avLst/>
          </a:prstGeom>
          <a:noFill/>
          <a:ln>
            <a:noFill/>
          </a:ln>
        </p:spPr>
      </p:pic>
      <p:sp>
        <p:nvSpPr>
          <p:cNvPr id="362" name="Google Shape;362;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5394"/>
        </a:solidFill>
      </p:bgPr>
    </p:bg>
    <p:spTree>
      <p:nvGrpSpPr>
        <p:cNvPr id="366" name="Shape 366"/>
        <p:cNvGrpSpPr/>
        <p:nvPr/>
      </p:nvGrpSpPr>
      <p:grpSpPr>
        <a:xfrm>
          <a:off x="0" y="0"/>
          <a:ext cx="0" cy="0"/>
          <a:chOff x="0" y="0"/>
          <a:chExt cx="0" cy="0"/>
        </a:xfrm>
      </p:grpSpPr>
      <p:sp>
        <p:nvSpPr>
          <p:cNvPr id="367" name="Google Shape;367;p33"/>
          <p:cNvSpPr txBox="1"/>
          <p:nvPr/>
        </p:nvSpPr>
        <p:spPr>
          <a:xfrm>
            <a:off x="182175" y="182175"/>
            <a:ext cx="6600900" cy="9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200">
              <a:solidFill>
                <a:srgbClr val="FFFFFF"/>
              </a:solidFill>
              <a:latin typeface="Roboto"/>
              <a:ea typeface="Roboto"/>
              <a:cs typeface="Roboto"/>
              <a:sym typeface="Roboto"/>
            </a:endParaRPr>
          </a:p>
        </p:txBody>
      </p:sp>
      <p:sp>
        <p:nvSpPr>
          <p:cNvPr id="368" name="Google Shape;368;p33"/>
          <p:cNvSpPr txBox="1"/>
          <p:nvPr>
            <p:ph type="title"/>
          </p:nvPr>
        </p:nvSpPr>
        <p:spPr>
          <a:xfrm>
            <a:off x="98250" y="16350"/>
            <a:ext cx="8826600" cy="51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Industry-wise Stock Trend during Covid-19</a:t>
            </a:r>
            <a:endParaRPr sz="3000"/>
          </a:p>
        </p:txBody>
      </p:sp>
      <p:pic>
        <p:nvPicPr>
          <p:cNvPr id="369" name="Google Shape;369;p33"/>
          <p:cNvPicPr preferRelativeResize="0"/>
          <p:nvPr/>
        </p:nvPicPr>
        <p:blipFill rotWithShape="1">
          <a:blip r:embed="rId3">
            <a:alphaModFix/>
          </a:blip>
          <a:srcRect b="0" l="0" r="0" t="0"/>
          <a:stretch/>
        </p:blipFill>
        <p:spPr>
          <a:xfrm>
            <a:off x="96803" y="4671425"/>
            <a:ext cx="365122" cy="365122"/>
          </a:xfrm>
          <a:prstGeom prst="rect">
            <a:avLst/>
          </a:prstGeom>
          <a:noFill/>
          <a:ln>
            <a:noFill/>
          </a:ln>
        </p:spPr>
      </p:pic>
      <p:sp>
        <p:nvSpPr>
          <p:cNvPr id="370" name="Google Shape;370;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1" name="Google Shape;371;p33"/>
          <p:cNvPicPr preferRelativeResize="0"/>
          <p:nvPr/>
        </p:nvPicPr>
        <p:blipFill>
          <a:blip r:embed="rId4">
            <a:alphaModFix/>
          </a:blip>
          <a:stretch>
            <a:fillRect/>
          </a:stretch>
        </p:blipFill>
        <p:spPr>
          <a:xfrm>
            <a:off x="519825" y="590700"/>
            <a:ext cx="8257950" cy="4445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5" name="Shape 375"/>
        <p:cNvGrpSpPr/>
        <p:nvPr/>
      </p:nvGrpSpPr>
      <p:grpSpPr>
        <a:xfrm>
          <a:off x="0" y="0"/>
          <a:ext cx="0" cy="0"/>
          <a:chOff x="0" y="0"/>
          <a:chExt cx="0" cy="0"/>
        </a:xfrm>
      </p:grpSpPr>
      <p:sp>
        <p:nvSpPr>
          <p:cNvPr id="376" name="Google Shape;376;p34"/>
          <p:cNvSpPr txBox="1"/>
          <p:nvPr/>
        </p:nvSpPr>
        <p:spPr>
          <a:xfrm>
            <a:off x="10475" y="0"/>
            <a:ext cx="9144000" cy="5790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Roboto"/>
                <a:ea typeface="Roboto"/>
                <a:cs typeface="Roboto"/>
                <a:sym typeface="Roboto"/>
              </a:rPr>
              <a:t>Moving Average for Amazon</a:t>
            </a:r>
            <a:endParaRPr sz="3200">
              <a:solidFill>
                <a:srgbClr val="FFFFFF"/>
              </a:solidFill>
              <a:latin typeface="Roboto"/>
              <a:ea typeface="Roboto"/>
              <a:cs typeface="Roboto"/>
              <a:sym typeface="Roboto"/>
            </a:endParaRPr>
          </a:p>
        </p:txBody>
      </p:sp>
      <p:sp>
        <p:nvSpPr>
          <p:cNvPr id="377" name="Google Shape;377;p34"/>
          <p:cNvSpPr txBox="1"/>
          <p:nvPr/>
        </p:nvSpPr>
        <p:spPr>
          <a:xfrm>
            <a:off x="56025" y="840450"/>
            <a:ext cx="3238500" cy="4213500"/>
          </a:xfrm>
          <a:prstGeom prst="rect">
            <a:avLst/>
          </a:prstGeom>
          <a:noFill/>
          <a:ln>
            <a:noFill/>
          </a:ln>
        </p:spPr>
        <p:txBody>
          <a:bodyPr anchorCtr="0" anchor="t" bIns="91425" lIns="91425" spcFirstLastPara="1" rIns="91425" wrap="square" tIns="91425">
            <a:noAutofit/>
          </a:bodyPr>
          <a:lstStyle/>
          <a:p>
            <a:pPr indent="-114300" lvl="0" marL="457200" rtl="0" algn="l">
              <a:spcBef>
                <a:spcPts val="1600"/>
              </a:spcBef>
              <a:spcAft>
                <a:spcPts val="0"/>
              </a:spcAft>
              <a:buClr>
                <a:srgbClr val="111111"/>
              </a:buClr>
              <a:buSzPts val="1800"/>
              <a:buFont typeface="Average"/>
              <a:buChar char="•"/>
            </a:pPr>
            <a:r>
              <a:rPr lang="en" sz="1800">
                <a:solidFill>
                  <a:srgbClr val="111111"/>
                </a:solidFill>
                <a:latin typeface="Average"/>
                <a:ea typeface="Average"/>
                <a:cs typeface="Average"/>
                <a:sym typeface="Average"/>
              </a:rPr>
              <a:t>Identifying the trend direction</a:t>
            </a:r>
            <a:endParaRPr>
              <a:latin typeface="Average"/>
              <a:ea typeface="Average"/>
              <a:cs typeface="Average"/>
              <a:sym typeface="Average"/>
            </a:endParaRPr>
          </a:p>
          <a:p>
            <a:pPr indent="-114300" lvl="0" marL="457200" rtl="0" algn="l">
              <a:spcBef>
                <a:spcPts val="0"/>
              </a:spcBef>
              <a:spcAft>
                <a:spcPts val="0"/>
              </a:spcAft>
              <a:buClr>
                <a:srgbClr val="111111"/>
              </a:buClr>
              <a:buSzPts val="1800"/>
              <a:buFont typeface="Average"/>
              <a:buChar char="•"/>
            </a:pPr>
            <a:r>
              <a:rPr lang="en" sz="1800">
                <a:solidFill>
                  <a:srgbClr val="111111"/>
                </a:solidFill>
                <a:latin typeface="Average"/>
                <a:ea typeface="Average"/>
                <a:cs typeface="Average"/>
                <a:sym typeface="Average"/>
              </a:rPr>
              <a:t>Determining support and resistance levels.</a:t>
            </a:r>
            <a:endParaRPr sz="1800">
              <a:solidFill>
                <a:srgbClr val="111111"/>
              </a:solidFill>
              <a:latin typeface="Average"/>
              <a:ea typeface="Average"/>
              <a:cs typeface="Average"/>
              <a:sym typeface="Average"/>
            </a:endParaRPr>
          </a:p>
          <a:p>
            <a:pPr indent="0" lvl="0" marL="0" rtl="0" algn="l">
              <a:spcBef>
                <a:spcPts val="0"/>
              </a:spcBef>
              <a:spcAft>
                <a:spcPts val="0"/>
              </a:spcAft>
              <a:buNone/>
            </a:pPr>
            <a:r>
              <a:t/>
            </a:r>
            <a:endParaRPr sz="1800">
              <a:solidFill>
                <a:srgbClr val="111111"/>
              </a:solidFill>
              <a:latin typeface="Average"/>
              <a:ea typeface="Average"/>
              <a:cs typeface="Average"/>
              <a:sym typeface="Average"/>
            </a:endParaRPr>
          </a:p>
          <a:p>
            <a:pPr indent="0" lvl="0" marL="0" rtl="0" algn="l">
              <a:spcBef>
                <a:spcPts val="0"/>
              </a:spcBef>
              <a:spcAft>
                <a:spcPts val="0"/>
              </a:spcAft>
              <a:buNone/>
            </a:pPr>
            <a:r>
              <a:t/>
            </a:r>
            <a:endParaRPr sz="1800">
              <a:solidFill>
                <a:srgbClr val="111111"/>
              </a:solidFill>
              <a:latin typeface="Average"/>
              <a:ea typeface="Average"/>
              <a:cs typeface="Average"/>
              <a:sym typeface="Average"/>
            </a:endParaRPr>
          </a:p>
          <a:p>
            <a:pPr indent="-342900" lvl="0" marL="457200" rtl="0" algn="l">
              <a:spcBef>
                <a:spcPts val="0"/>
              </a:spcBef>
              <a:spcAft>
                <a:spcPts val="0"/>
              </a:spcAft>
              <a:buClr>
                <a:srgbClr val="111111"/>
              </a:buClr>
              <a:buSzPts val="1800"/>
              <a:buFont typeface="Average"/>
              <a:buAutoNum type="arabicPeriod"/>
            </a:pPr>
            <a:r>
              <a:rPr lang="en" sz="1800">
                <a:solidFill>
                  <a:srgbClr val="111111"/>
                </a:solidFill>
                <a:latin typeface="Average"/>
                <a:ea typeface="Average"/>
                <a:cs typeface="Average"/>
                <a:sym typeface="Average"/>
              </a:rPr>
              <a:t>Overall t</a:t>
            </a:r>
            <a:r>
              <a:rPr lang="en" sz="1800">
                <a:solidFill>
                  <a:srgbClr val="111111"/>
                </a:solidFill>
                <a:latin typeface="Average"/>
                <a:ea typeface="Average"/>
                <a:cs typeface="Average"/>
                <a:sym typeface="Average"/>
              </a:rPr>
              <a:t>he closing price in last 50 days for Amazon has been decreased.</a:t>
            </a:r>
            <a:endParaRPr sz="1800">
              <a:solidFill>
                <a:srgbClr val="111111"/>
              </a:solidFill>
              <a:latin typeface="Average"/>
              <a:ea typeface="Average"/>
              <a:cs typeface="Average"/>
              <a:sym typeface="Average"/>
            </a:endParaRPr>
          </a:p>
          <a:p>
            <a:pPr indent="-342900" lvl="0" marL="457200" rtl="0" algn="l">
              <a:spcBef>
                <a:spcPts val="0"/>
              </a:spcBef>
              <a:spcAft>
                <a:spcPts val="0"/>
              </a:spcAft>
              <a:buClr>
                <a:srgbClr val="111111"/>
              </a:buClr>
              <a:buSzPts val="1800"/>
              <a:buFont typeface="Average"/>
              <a:buAutoNum type="arabicPeriod"/>
            </a:pPr>
            <a:r>
              <a:rPr lang="en" sz="1800">
                <a:solidFill>
                  <a:srgbClr val="111111"/>
                </a:solidFill>
                <a:latin typeface="Average"/>
                <a:ea typeface="Average"/>
                <a:cs typeface="Average"/>
                <a:sym typeface="Average"/>
              </a:rPr>
              <a:t>Last 10 days closing price has been decreased significantly.</a:t>
            </a:r>
            <a:endParaRPr sz="1800">
              <a:solidFill>
                <a:srgbClr val="111111"/>
              </a:solidFill>
              <a:latin typeface="Average"/>
              <a:ea typeface="Average"/>
              <a:cs typeface="Average"/>
              <a:sym typeface="Average"/>
            </a:endParaRPr>
          </a:p>
        </p:txBody>
      </p:sp>
      <p:pic>
        <p:nvPicPr>
          <p:cNvPr id="378" name="Google Shape;378;p34"/>
          <p:cNvPicPr preferRelativeResize="0"/>
          <p:nvPr/>
        </p:nvPicPr>
        <p:blipFill>
          <a:blip r:embed="rId3">
            <a:alphaModFix/>
          </a:blip>
          <a:stretch>
            <a:fillRect/>
          </a:stretch>
        </p:blipFill>
        <p:spPr>
          <a:xfrm>
            <a:off x="3294525" y="925500"/>
            <a:ext cx="5770900" cy="3982250"/>
          </a:xfrm>
          <a:prstGeom prst="rect">
            <a:avLst/>
          </a:prstGeom>
          <a:noFill/>
          <a:ln>
            <a:noFill/>
          </a:ln>
        </p:spPr>
      </p:pic>
      <p:pic>
        <p:nvPicPr>
          <p:cNvPr id="379" name="Google Shape;379;p34"/>
          <p:cNvPicPr preferRelativeResize="0"/>
          <p:nvPr/>
        </p:nvPicPr>
        <p:blipFill rotWithShape="1">
          <a:blip r:embed="rId4">
            <a:alphaModFix/>
          </a:blip>
          <a:srcRect b="0" l="0" r="0" t="0"/>
          <a:stretch/>
        </p:blipFill>
        <p:spPr>
          <a:xfrm>
            <a:off x="96803" y="4671425"/>
            <a:ext cx="365122" cy="365122"/>
          </a:xfrm>
          <a:prstGeom prst="rect">
            <a:avLst/>
          </a:prstGeom>
          <a:noFill/>
          <a:ln>
            <a:noFill/>
          </a:ln>
        </p:spPr>
      </p:pic>
      <p:sp>
        <p:nvSpPr>
          <p:cNvPr id="380" name="Google Shape;380;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grpSp>
        <p:nvGrpSpPr>
          <p:cNvPr id="385" name="Google Shape;385;p35"/>
          <p:cNvGrpSpPr/>
          <p:nvPr/>
        </p:nvGrpSpPr>
        <p:grpSpPr>
          <a:xfrm>
            <a:off x="33625" y="1283375"/>
            <a:ext cx="9038950" cy="3703300"/>
            <a:chOff x="152408" y="619496"/>
            <a:chExt cx="8839184" cy="4161011"/>
          </a:xfrm>
        </p:grpSpPr>
        <p:pic>
          <p:nvPicPr>
            <p:cNvPr id="386" name="Google Shape;386;p35"/>
            <p:cNvPicPr preferRelativeResize="0"/>
            <p:nvPr/>
          </p:nvPicPr>
          <p:blipFill rotWithShape="1">
            <a:blip r:embed="rId3">
              <a:alphaModFix/>
            </a:blip>
            <a:srcRect b="0" l="0" r="0" t="10096"/>
            <a:stretch/>
          </p:blipFill>
          <p:spPr>
            <a:xfrm>
              <a:off x="152408" y="619496"/>
              <a:ext cx="8839184" cy="4161011"/>
            </a:xfrm>
            <a:prstGeom prst="rect">
              <a:avLst/>
            </a:prstGeom>
            <a:noFill/>
            <a:ln>
              <a:noFill/>
            </a:ln>
          </p:spPr>
        </p:pic>
        <p:sp>
          <p:nvSpPr>
            <p:cNvPr id="387" name="Google Shape;387;p35"/>
            <p:cNvSpPr txBox="1"/>
            <p:nvPr/>
          </p:nvSpPr>
          <p:spPr>
            <a:xfrm>
              <a:off x="4540750" y="4603475"/>
              <a:ext cx="8337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Date</a:t>
              </a:r>
              <a:endParaRPr b="1" sz="700">
                <a:latin typeface="Open Sans"/>
                <a:ea typeface="Open Sans"/>
                <a:cs typeface="Open Sans"/>
                <a:sym typeface="Open Sans"/>
              </a:endParaRPr>
            </a:p>
          </p:txBody>
        </p:sp>
      </p:grpSp>
      <p:sp>
        <p:nvSpPr>
          <p:cNvPr id="388" name="Google Shape;388;p35"/>
          <p:cNvSpPr txBox="1"/>
          <p:nvPr/>
        </p:nvSpPr>
        <p:spPr>
          <a:xfrm>
            <a:off x="10475" y="0"/>
            <a:ext cx="9144000" cy="6282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Predictive Analysis for Disney</a:t>
            </a:r>
            <a:endParaRPr sz="3000">
              <a:solidFill>
                <a:srgbClr val="FFFFFF"/>
              </a:solidFill>
              <a:latin typeface="Roboto"/>
              <a:ea typeface="Roboto"/>
              <a:cs typeface="Roboto"/>
              <a:sym typeface="Roboto"/>
            </a:endParaRPr>
          </a:p>
        </p:txBody>
      </p:sp>
      <p:sp>
        <p:nvSpPr>
          <p:cNvPr id="389" name="Google Shape;389;p35"/>
          <p:cNvSpPr txBox="1"/>
          <p:nvPr/>
        </p:nvSpPr>
        <p:spPr>
          <a:xfrm>
            <a:off x="2105525" y="885300"/>
            <a:ext cx="51636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Critical indicators of disney stocks for the past 20 years</a:t>
            </a:r>
            <a:endParaRPr b="1">
              <a:latin typeface="Roboto"/>
              <a:ea typeface="Roboto"/>
              <a:cs typeface="Roboto"/>
              <a:sym typeface="Roboto"/>
            </a:endParaRPr>
          </a:p>
        </p:txBody>
      </p:sp>
      <p:pic>
        <p:nvPicPr>
          <p:cNvPr id="390" name="Google Shape;390;p35"/>
          <p:cNvPicPr preferRelativeResize="0"/>
          <p:nvPr/>
        </p:nvPicPr>
        <p:blipFill rotWithShape="1">
          <a:blip r:embed="rId4">
            <a:alphaModFix/>
          </a:blip>
          <a:srcRect b="0" l="0" r="0" t="0"/>
          <a:stretch/>
        </p:blipFill>
        <p:spPr>
          <a:xfrm>
            <a:off x="96803" y="4778375"/>
            <a:ext cx="365122" cy="365122"/>
          </a:xfrm>
          <a:prstGeom prst="rect">
            <a:avLst/>
          </a:prstGeom>
          <a:noFill/>
          <a:ln>
            <a:noFill/>
          </a:ln>
        </p:spPr>
      </p:pic>
      <p:sp>
        <p:nvSpPr>
          <p:cNvPr id="391" name="Google Shape;391;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6"/>
          <p:cNvSpPr txBox="1"/>
          <p:nvPr/>
        </p:nvSpPr>
        <p:spPr>
          <a:xfrm>
            <a:off x="10475" y="0"/>
            <a:ext cx="9144000" cy="6162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Predictive Analysis for Disney</a:t>
            </a:r>
            <a:endParaRPr sz="3000">
              <a:solidFill>
                <a:srgbClr val="FFFFFF"/>
              </a:solidFill>
              <a:latin typeface="Roboto"/>
              <a:ea typeface="Roboto"/>
              <a:cs typeface="Roboto"/>
              <a:sym typeface="Roboto"/>
            </a:endParaRPr>
          </a:p>
        </p:txBody>
      </p:sp>
      <p:pic>
        <p:nvPicPr>
          <p:cNvPr id="397" name="Google Shape;397;p36"/>
          <p:cNvPicPr preferRelativeResize="0"/>
          <p:nvPr/>
        </p:nvPicPr>
        <p:blipFill rotWithShape="1">
          <a:blip r:embed="rId3">
            <a:alphaModFix/>
          </a:blip>
          <a:srcRect b="0" l="0" r="0" t="0"/>
          <a:stretch/>
        </p:blipFill>
        <p:spPr>
          <a:xfrm>
            <a:off x="61003" y="4540150"/>
            <a:ext cx="365122" cy="365122"/>
          </a:xfrm>
          <a:prstGeom prst="rect">
            <a:avLst/>
          </a:prstGeom>
          <a:noFill/>
          <a:ln>
            <a:noFill/>
          </a:ln>
        </p:spPr>
      </p:pic>
      <p:sp>
        <p:nvSpPr>
          <p:cNvPr id="398" name="Google Shape;398;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9" name="Google Shape;399;p36" title="ezgif-5-950be55f2765 (2).webm">
            <a:hlinkClick r:id="rId4"/>
          </p:cNvPr>
          <p:cNvPicPr preferRelativeResize="0"/>
          <p:nvPr/>
        </p:nvPicPr>
        <p:blipFill>
          <a:blip r:embed="rId5">
            <a:alphaModFix/>
          </a:blip>
          <a:stretch>
            <a:fillRect/>
          </a:stretch>
        </p:blipFill>
        <p:spPr>
          <a:xfrm>
            <a:off x="301325" y="768600"/>
            <a:ext cx="8302350" cy="4021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Google Shape;404;p37"/>
          <p:cNvPicPr preferRelativeResize="0"/>
          <p:nvPr/>
        </p:nvPicPr>
        <p:blipFill>
          <a:blip r:embed="rId3">
            <a:alphaModFix/>
          </a:blip>
          <a:stretch>
            <a:fillRect/>
          </a:stretch>
        </p:blipFill>
        <p:spPr>
          <a:xfrm>
            <a:off x="268925" y="983250"/>
            <a:ext cx="8157150" cy="3433875"/>
          </a:xfrm>
          <a:prstGeom prst="rect">
            <a:avLst/>
          </a:prstGeom>
          <a:noFill/>
          <a:ln>
            <a:noFill/>
          </a:ln>
        </p:spPr>
      </p:pic>
      <p:sp>
        <p:nvSpPr>
          <p:cNvPr id="405" name="Google Shape;405;p37"/>
          <p:cNvSpPr txBox="1"/>
          <p:nvPr/>
        </p:nvSpPr>
        <p:spPr>
          <a:xfrm>
            <a:off x="10475" y="0"/>
            <a:ext cx="9144000" cy="6183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50">
                <a:solidFill>
                  <a:schemeClr val="lt1"/>
                </a:solidFill>
                <a:latin typeface="Calibri"/>
                <a:ea typeface="Calibri"/>
                <a:cs typeface="Calibri"/>
                <a:sym typeface="Calibri"/>
              </a:rPr>
              <a:t>Univariate </a:t>
            </a:r>
            <a:r>
              <a:rPr b="1" lang="en" sz="2550">
                <a:solidFill>
                  <a:schemeClr val="lt1"/>
                </a:solidFill>
                <a:latin typeface="Calibri"/>
                <a:ea typeface="Calibri"/>
                <a:cs typeface="Calibri"/>
                <a:sym typeface="Calibri"/>
              </a:rPr>
              <a:t>LSTM Prediction</a:t>
            </a:r>
            <a:endParaRPr sz="3000">
              <a:solidFill>
                <a:srgbClr val="FFFFFF"/>
              </a:solidFill>
              <a:latin typeface="Roboto"/>
              <a:ea typeface="Roboto"/>
              <a:cs typeface="Roboto"/>
              <a:sym typeface="Roboto"/>
            </a:endParaRPr>
          </a:p>
        </p:txBody>
      </p:sp>
      <p:pic>
        <p:nvPicPr>
          <p:cNvPr id="406" name="Google Shape;406;p37"/>
          <p:cNvPicPr preferRelativeResize="0"/>
          <p:nvPr/>
        </p:nvPicPr>
        <p:blipFill rotWithShape="1">
          <a:blip r:embed="rId4">
            <a:alphaModFix/>
          </a:blip>
          <a:srcRect b="0" l="0" r="0" t="0"/>
          <a:stretch/>
        </p:blipFill>
        <p:spPr>
          <a:xfrm>
            <a:off x="96803" y="4671425"/>
            <a:ext cx="365122" cy="365122"/>
          </a:xfrm>
          <a:prstGeom prst="rect">
            <a:avLst/>
          </a:prstGeom>
          <a:noFill/>
          <a:ln>
            <a:noFill/>
          </a:ln>
        </p:spPr>
      </p:pic>
      <p:sp>
        <p:nvSpPr>
          <p:cNvPr id="407" name="Google Shape;407;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8" name="Google Shape;408;p37"/>
          <p:cNvSpPr txBox="1"/>
          <p:nvPr/>
        </p:nvSpPr>
        <p:spPr>
          <a:xfrm>
            <a:off x="781050" y="4633075"/>
            <a:ext cx="412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verage"/>
                <a:ea typeface="Average"/>
                <a:cs typeface="Average"/>
                <a:sym typeface="Average"/>
              </a:rPr>
              <a:t>The RMSE value for our Univariate LSTM model is 11.52. </a:t>
            </a:r>
            <a:endParaRPr sz="1000">
              <a:latin typeface="Average"/>
              <a:ea typeface="Average"/>
              <a:cs typeface="Average"/>
              <a:sym typeface="Average"/>
            </a:endParaRPr>
          </a:p>
        </p:txBody>
      </p:sp>
      <p:sp>
        <p:nvSpPr>
          <p:cNvPr id="409" name="Google Shape;409;p37"/>
          <p:cNvSpPr/>
          <p:nvPr/>
        </p:nvSpPr>
        <p:spPr>
          <a:xfrm>
            <a:off x="6889575" y="983250"/>
            <a:ext cx="922500" cy="201900"/>
          </a:xfrm>
          <a:prstGeom prst="wedgeRoundRectCallout">
            <a:avLst>
              <a:gd fmla="val -20833" name="adj1"/>
              <a:gd fmla="val 62500" name="adj2"/>
              <a:gd fmla="val 0" name="adj3"/>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DIS: 151.73 </a:t>
            </a:r>
            <a:endParaRPr b="1" sz="1000">
              <a:solidFill>
                <a:srgbClr val="FFFFFF"/>
              </a:solidFill>
            </a:endParaRPr>
          </a:p>
        </p:txBody>
      </p:sp>
      <p:sp>
        <p:nvSpPr>
          <p:cNvPr id="410" name="Google Shape;410;p37"/>
          <p:cNvSpPr/>
          <p:nvPr/>
        </p:nvSpPr>
        <p:spPr>
          <a:xfrm>
            <a:off x="7835450" y="3726525"/>
            <a:ext cx="922500" cy="201900"/>
          </a:xfrm>
          <a:prstGeom prst="wedgeRoundRectCallout">
            <a:avLst>
              <a:gd fmla="val -20833" name="adj1"/>
              <a:gd fmla="val 62500" name="adj2"/>
              <a:gd fmla="val 0" name="adj3"/>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FFFF"/>
                </a:solidFill>
              </a:rPr>
              <a:t>DIS: 85.76 </a:t>
            </a:r>
            <a:endParaRPr b="1" sz="10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8"/>
          <p:cNvSpPr txBox="1"/>
          <p:nvPr/>
        </p:nvSpPr>
        <p:spPr>
          <a:xfrm>
            <a:off x="10475" y="0"/>
            <a:ext cx="9144000" cy="7509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Univariate LSTM vs Multivariate LSTM</a:t>
            </a:r>
            <a:endParaRPr sz="3000">
              <a:solidFill>
                <a:srgbClr val="FFFFFF"/>
              </a:solidFill>
              <a:latin typeface="Roboto"/>
              <a:ea typeface="Roboto"/>
              <a:cs typeface="Roboto"/>
              <a:sym typeface="Roboto"/>
            </a:endParaRPr>
          </a:p>
        </p:txBody>
      </p:sp>
      <p:sp>
        <p:nvSpPr>
          <p:cNvPr id="416" name="Google Shape;416;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17" name="Google Shape;417;p38"/>
          <p:cNvGrpSpPr/>
          <p:nvPr/>
        </p:nvGrpSpPr>
        <p:grpSpPr>
          <a:xfrm>
            <a:off x="5631428" y="2041025"/>
            <a:ext cx="1068600" cy="1068600"/>
            <a:chOff x="5214448" y="3234278"/>
            <a:chExt cx="1068600" cy="1068600"/>
          </a:xfrm>
        </p:grpSpPr>
        <p:sp>
          <p:nvSpPr>
            <p:cNvPr id="418" name="Google Shape;418;p38"/>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800">
                  <a:solidFill>
                    <a:srgbClr val="FFFFFF"/>
                  </a:solidFill>
                  <a:latin typeface="Roboto"/>
                  <a:ea typeface="Roboto"/>
                  <a:cs typeface="Roboto"/>
                  <a:sym typeface="Roboto"/>
                </a:rPr>
                <a:t>Lorem ipsum </a:t>
              </a:r>
              <a:endParaRPr sz="800">
                <a:solidFill>
                  <a:srgbClr val="FFFFFF"/>
                </a:solidFill>
                <a:latin typeface="Roboto"/>
                <a:ea typeface="Roboto"/>
                <a:cs typeface="Roboto"/>
                <a:sym typeface="Roboto"/>
              </a:endParaRPr>
            </a:p>
          </p:txBody>
        </p:sp>
      </p:grpSp>
      <p:grpSp>
        <p:nvGrpSpPr>
          <p:cNvPr id="420" name="Google Shape;420;p38"/>
          <p:cNvGrpSpPr/>
          <p:nvPr/>
        </p:nvGrpSpPr>
        <p:grpSpPr>
          <a:xfrm>
            <a:off x="4894378" y="840139"/>
            <a:ext cx="3976755" cy="3955660"/>
            <a:chOff x="4894345" y="833079"/>
            <a:chExt cx="3976755" cy="4256144"/>
          </a:xfrm>
        </p:grpSpPr>
        <p:grpSp>
          <p:nvGrpSpPr>
            <p:cNvPr id="421" name="Google Shape;421;p38"/>
            <p:cNvGrpSpPr/>
            <p:nvPr/>
          </p:nvGrpSpPr>
          <p:grpSpPr>
            <a:xfrm>
              <a:off x="5274713" y="1289482"/>
              <a:ext cx="3339000" cy="3339000"/>
              <a:chOff x="2902488" y="902232"/>
              <a:chExt cx="3339000" cy="3339000"/>
            </a:xfrm>
          </p:grpSpPr>
          <p:sp>
            <p:nvSpPr>
              <p:cNvPr id="422" name="Google Shape;422;p38"/>
              <p:cNvSpPr/>
              <p:nvPr/>
            </p:nvSpPr>
            <p:spPr>
              <a:xfrm rot="-5400000">
                <a:off x="2902488" y="902232"/>
                <a:ext cx="3339000" cy="3339000"/>
              </a:xfrm>
              <a:prstGeom prst="ellipse">
                <a:avLst/>
              </a:prstGeom>
              <a:noFill/>
              <a:ln cap="flat" cmpd="sng" w="19050">
                <a:solidFill>
                  <a:srgbClr val="0D5DD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3123738" y="1123632"/>
                <a:ext cx="2896500" cy="2896200"/>
              </a:xfrm>
              <a:prstGeom prst="pie">
                <a:avLst>
                  <a:gd fmla="val 21577108" name="adj1"/>
                  <a:gd fmla="val 16214886" name="adj2"/>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8"/>
            <p:cNvGrpSpPr/>
            <p:nvPr/>
          </p:nvGrpSpPr>
          <p:grpSpPr>
            <a:xfrm>
              <a:off x="6036263" y="2051032"/>
              <a:ext cx="1815900" cy="1815900"/>
              <a:chOff x="3664038" y="1663782"/>
              <a:chExt cx="1815900" cy="1815900"/>
            </a:xfrm>
          </p:grpSpPr>
          <p:sp>
            <p:nvSpPr>
              <p:cNvPr id="425" name="Google Shape;425;p38"/>
              <p:cNvSpPr/>
              <p:nvPr/>
            </p:nvSpPr>
            <p:spPr>
              <a:xfrm>
                <a:off x="3664038" y="1663782"/>
                <a:ext cx="1815900" cy="1815900"/>
              </a:xfrm>
              <a:prstGeom prst="ellipse">
                <a:avLst/>
              </a:prstGeom>
              <a:gradFill>
                <a:gsLst>
                  <a:gs pos="0">
                    <a:srgbClr val="1077D2"/>
                  </a:gs>
                  <a:gs pos="100000">
                    <a:srgbClr val="093153"/>
                  </a:gs>
                </a:gsLst>
                <a:path path="circle">
                  <a:fillToRect b="50%" l="50%" r="50%" t="50%"/>
                </a:path>
                <a:tileRect/>
              </a:gra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Future Close Price</a:t>
                </a:r>
                <a:endParaRPr b="1">
                  <a:solidFill>
                    <a:srgbClr val="FFFFFF"/>
                  </a:solidFill>
                  <a:latin typeface="Roboto"/>
                  <a:ea typeface="Roboto"/>
                  <a:cs typeface="Roboto"/>
                  <a:sym typeface="Roboto"/>
                </a:endParaRPr>
              </a:p>
            </p:txBody>
          </p:sp>
        </p:grpSp>
        <p:grpSp>
          <p:nvGrpSpPr>
            <p:cNvPr id="427" name="Google Shape;427;p38"/>
            <p:cNvGrpSpPr/>
            <p:nvPr/>
          </p:nvGrpSpPr>
          <p:grpSpPr>
            <a:xfrm>
              <a:off x="6414290" y="833079"/>
              <a:ext cx="1068600" cy="1068600"/>
              <a:chOff x="2859873" y="853971"/>
              <a:chExt cx="1068600" cy="1068600"/>
            </a:xfrm>
          </p:grpSpPr>
          <p:sp>
            <p:nvSpPr>
              <p:cNvPr id="428" name="Google Shape;428;p38"/>
              <p:cNvSpPr/>
              <p:nvPr/>
            </p:nvSpPr>
            <p:spPr>
              <a:xfrm>
                <a:off x="2859873" y="853971"/>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txBox="1"/>
              <p:nvPr/>
            </p:nvSpPr>
            <p:spPr>
              <a:xfrm>
                <a:off x="2859883" y="1022192"/>
                <a:ext cx="10065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verage"/>
                    <a:ea typeface="Average"/>
                    <a:cs typeface="Average"/>
                    <a:sym typeface="Average"/>
                  </a:rPr>
                  <a:t>US Corona Cases</a:t>
                </a:r>
                <a:endParaRPr b="1" sz="1000">
                  <a:solidFill>
                    <a:srgbClr val="FFFFFF"/>
                  </a:solidFill>
                  <a:latin typeface="Average"/>
                  <a:ea typeface="Average"/>
                  <a:cs typeface="Average"/>
                  <a:sym typeface="Average"/>
                </a:endParaRPr>
              </a:p>
            </p:txBody>
          </p:sp>
        </p:grpSp>
        <p:grpSp>
          <p:nvGrpSpPr>
            <p:cNvPr id="430" name="Google Shape;430;p38"/>
            <p:cNvGrpSpPr/>
            <p:nvPr/>
          </p:nvGrpSpPr>
          <p:grpSpPr>
            <a:xfrm>
              <a:off x="6404470" y="4020623"/>
              <a:ext cx="1068600" cy="1068600"/>
              <a:chOff x="5214448" y="3234278"/>
              <a:chExt cx="1068600" cy="1068600"/>
            </a:xfrm>
          </p:grpSpPr>
          <p:sp>
            <p:nvSpPr>
              <p:cNvPr id="431" name="Google Shape;431;p38"/>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RSI</a:t>
                </a:r>
                <a:endParaRPr b="1" sz="1000">
                  <a:solidFill>
                    <a:srgbClr val="FFFFFF"/>
                  </a:solidFill>
                  <a:latin typeface="Roboto"/>
                  <a:ea typeface="Roboto"/>
                  <a:cs typeface="Roboto"/>
                  <a:sym typeface="Roboto"/>
                </a:endParaRPr>
              </a:p>
            </p:txBody>
          </p:sp>
        </p:grpSp>
        <p:grpSp>
          <p:nvGrpSpPr>
            <p:cNvPr id="433" name="Google Shape;433;p38"/>
            <p:cNvGrpSpPr/>
            <p:nvPr/>
          </p:nvGrpSpPr>
          <p:grpSpPr>
            <a:xfrm>
              <a:off x="4894345" y="1742475"/>
              <a:ext cx="1068605" cy="1068600"/>
              <a:chOff x="5214448" y="3234278"/>
              <a:chExt cx="1068605" cy="1068600"/>
            </a:xfrm>
          </p:grpSpPr>
          <p:sp>
            <p:nvSpPr>
              <p:cNvPr id="434" name="Google Shape;434;p38"/>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txBox="1"/>
              <p:nvPr/>
            </p:nvSpPr>
            <p:spPr>
              <a:xfrm>
                <a:off x="5214453" y="3441778"/>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Average"/>
                    <a:ea typeface="Average"/>
                    <a:cs typeface="Average"/>
                    <a:sym typeface="Average"/>
                  </a:rPr>
                  <a:t>Previous years Close Price </a:t>
                </a:r>
                <a:endParaRPr b="1" sz="1000">
                  <a:solidFill>
                    <a:schemeClr val="lt1"/>
                  </a:solidFill>
                  <a:latin typeface="Average"/>
                  <a:ea typeface="Average"/>
                  <a:cs typeface="Average"/>
                  <a:sym typeface="Average"/>
                </a:endParaRPr>
              </a:p>
              <a:p>
                <a:pPr indent="0" lvl="0" marL="0" rtl="0" algn="ctr">
                  <a:lnSpc>
                    <a:spcPct val="115000"/>
                  </a:lnSpc>
                  <a:spcBef>
                    <a:spcPts val="0"/>
                  </a:spcBef>
                  <a:spcAft>
                    <a:spcPts val="0"/>
                  </a:spcAft>
                  <a:buNone/>
                </a:pPr>
                <a:r>
                  <a:t/>
                </a:r>
                <a:endParaRPr b="1" sz="1000">
                  <a:solidFill>
                    <a:srgbClr val="FFFFFF"/>
                  </a:solidFill>
                  <a:latin typeface="Average"/>
                  <a:ea typeface="Average"/>
                  <a:cs typeface="Average"/>
                  <a:sym typeface="Average"/>
                </a:endParaRPr>
              </a:p>
            </p:txBody>
          </p:sp>
        </p:grpSp>
        <p:grpSp>
          <p:nvGrpSpPr>
            <p:cNvPr id="436" name="Google Shape;436;p38"/>
            <p:cNvGrpSpPr/>
            <p:nvPr/>
          </p:nvGrpSpPr>
          <p:grpSpPr>
            <a:xfrm>
              <a:off x="7780378" y="1693375"/>
              <a:ext cx="1090722" cy="1068600"/>
              <a:chOff x="5214448" y="3234278"/>
              <a:chExt cx="1090722" cy="1068600"/>
            </a:xfrm>
          </p:grpSpPr>
          <p:sp>
            <p:nvSpPr>
              <p:cNvPr id="437" name="Google Shape;437;p38"/>
              <p:cNvSpPr/>
              <p:nvPr/>
            </p:nvSpPr>
            <p:spPr>
              <a:xfrm>
                <a:off x="5214448" y="3234278"/>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txBox="1"/>
              <p:nvPr/>
            </p:nvSpPr>
            <p:spPr>
              <a:xfrm>
                <a:off x="5236571" y="3402503"/>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Average"/>
                    <a:ea typeface="Average"/>
                    <a:cs typeface="Average"/>
                    <a:sym typeface="Average"/>
                  </a:rPr>
                  <a:t>World Corona Cases</a:t>
                </a:r>
                <a:endParaRPr b="1" sz="1000">
                  <a:solidFill>
                    <a:srgbClr val="FFFFFF"/>
                  </a:solidFill>
                  <a:latin typeface="Average"/>
                  <a:ea typeface="Average"/>
                  <a:cs typeface="Average"/>
                  <a:sym typeface="Average"/>
                </a:endParaRPr>
              </a:p>
            </p:txBody>
          </p:sp>
        </p:grpSp>
      </p:grpSp>
      <p:grpSp>
        <p:nvGrpSpPr>
          <p:cNvPr id="439" name="Google Shape;439;p38"/>
          <p:cNvGrpSpPr/>
          <p:nvPr/>
        </p:nvGrpSpPr>
        <p:grpSpPr>
          <a:xfrm>
            <a:off x="690573" y="1138646"/>
            <a:ext cx="3381615" cy="3387261"/>
            <a:chOff x="690573" y="1138646"/>
            <a:chExt cx="3381615" cy="3387261"/>
          </a:xfrm>
        </p:grpSpPr>
        <p:grpSp>
          <p:nvGrpSpPr>
            <p:cNvPr id="440" name="Google Shape;440;p38"/>
            <p:cNvGrpSpPr/>
            <p:nvPr/>
          </p:nvGrpSpPr>
          <p:grpSpPr>
            <a:xfrm>
              <a:off x="733188" y="1186907"/>
              <a:ext cx="3339000" cy="3339000"/>
              <a:chOff x="2902488" y="902232"/>
              <a:chExt cx="3339000" cy="3339000"/>
            </a:xfrm>
          </p:grpSpPr>
          <p:sp>
            <p:nvSpPr>
              <p:cNvPr id="441" name="Google Shape;441;p38"/>
              <p:cNvSpPr/>
              <p:nvPr/>
            </p:nvSpPr>
            <p:spPr>
              <a:xfrm rot="-5400000">
                <a:off x="2902488" y="902232"/>
                <a:ext cx="3339000" cy="3339000"/>
              </a:xfrm>
              <a:prstGeom prst="ellipse">
                <a:avLst/>
              </a:prstGeom>
              <a:noFill/>
              <a:ln cap="flat" cmpd="sng" w="19050">
                <a:solidFill>
                  <a:srgbClr val="0D5DD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8"/>
              <p:cNvSpPr/>
              <p:nvPr/>
            </p:nvSpPr>
            <p:spPr>
              <a:xfrm>
                <a:off x="3123875" y="1123625"/>
                <a:ext cx="2896500" cy="2896200"/>
              </a:xfrm>
              <a:prstGeom prst="pie">
                <a:avLst>
                  <a:gd fmla="val 2689583" name="adj1"/>
                  <a:gd fmla="val 13510993" name="adj2"/>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8"/>
            <p:cNvGrpSpPr/>
            <p:nvPr/>
          </p:nvGrpSpPr>
          <p:grpSpPr>
            <a:xfrm>
              <a:off x="690573" y="1138646"/>
              <a:ext cx="1068602" cy="1068600"/>
              <a:chOff x="2859873" y="853971"/>
              <a:chExt cx="1068602" cy="1068600"/>
            </a:xfrm>
          </p:grpSpPr>
          <p:sp>
            <p:nvSpPr>
              <p:cNvPr id="444" name="Google Shape;444;p38"/>
              <p:cNvSpPr/>
              <p:nvPr/>
            </p:nvSpPr>
            <p:spPr>
              <a:xfrm>
                <a:off x="2859873" y="853971"/>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txBox="1"/>
              <p:nvPr/>
            </p:nvSpPr>
            <p:spPr>
              <a:xfrm>
                <a:off x="2859875" y="1022200"/>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Previous years Close Price </a:t>
                </a:r>
                <a:endParaRPr b="1" sz="1000">
                  <a:solidFill>
                    <a:srgbClr val="FFFFFF"/>
                  </a:solidFill>
                  <a:latin typeface="Roboto"/>
                  <a:ea typeface="Roboto"/>
                  <a:cs typeface="Roboto"/>
                  <a:sym typeface="Roboto"/>
                </a:endParaRPr>
              </a:p>
            </p:txBody>
          </p:sp>
        </p:grpSp>
        <p:grpSp>
          <p:nvGrpSpPr>
            <p:cNvPr id="446" name="Google Shape;446;p38"/>
            <p:cNvGrpSpPr/>
            <p:nvPr/>
          </p:nvGrpSpPr>
          <p:grpSpPr>
            <a:xfrm>
              <a:off x="1494738" y="1926482"/>
              <a:ext cx="1815900" cy="1815900"/>
              <a:chOff x="3664038" y="1663782"/>
              <a:chExt cx="1815900" cy="1815900"/>
            </a:xfrm>
          </p:grpSpPr>
          <p:sp>
            <p:nvSpPr>
              <p:cNvPr id="447" name="Google Shape;447;p38"/>
              <p:cNvSpPr/>
              <p:nvPr/>
            </p:nvSpPr>
            <p:spPr>
              <a:xfrm>
                <a:off x="3664038" y="1663782"/>
                <a:ext cx="1815900" cy="1815900"/>
              </a:xfrm>
              <a:prstGeom prst="ellipse">
                <a:avLst/>
              </a:prstGeom>
              <a:gradFill>
                <a:gsLst>
                  <a:gs pos="0">
                    <a:srgbClr val="1077D2"/>
                  </a:gs>
                  <a:gs pos="100000">
                    <a:srgbClr val="093153"/>
                  </a:gs>
                </a:gsLst>
                <a:path path="circle">
                  <a:fillToRect b="50%" l="50%" r="50%" t="50%"/>
                </a:path>
                <a:tileRect/>
              </a:gra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8"/>
              <p:cNvSpPr txBox="1"/>
              <p:nvPr/>
            </p:nvSpPr>
            <p:spPr>
              <a:xfrm>
                <a:off x="3899988" y="2158482"/>
                <a:ext cx="1344000" cy="826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Roboto"/>
                    <a:ea typeface="Roboto"/>
                    <a:cs typeface="Roboto"/>
                    <a:sym typeface="Roboto"/>
                  </a:rPr>
                  <a:t>Future Close Price</a:t>
                </a:r>
                <a:endParaRPr b="1">
                  <a:solidFill>
                    <a:srgbClr val="FFFFFF"/>
                  </a:solidFill>
                  <a:latin typeface="Roboto"/>
                  <a:ea typeface="Roboto"/>
                  <a:cs typeface="Roboto"/>
                  <a:sym typeface="Roboto"/>
                </a:endParaRPr>
              </a:p>
            </p:txBody>
          </p:sp>
        </p:grpSp>
      </p:grpSp>
      <p:grpSp>
        <p:nvGrpSpPr>
          <p:cNvPr id="449" name="Google Shape;449;p38"/>
          <p:cNvGrpSpPr/>
          <p:nvPr/>
        </p:nvGrpSpPr>
        <p:grpSpPr>
          <a:xfrm>
            <a:off x="4965223" y="3318396"/>
            <a:ext cx="1068602" cy="1068600"/>
            <a:chOff x="2859873" y="853971"/>
            <a:chExt cx="1068602" cy="1068600"/>
          </a:xfrm>
        </p:grpSpPr>
        <p:sp>
          <p:nvSpPr>
            <p:cNvPr id="450" name="Google Shape;450;p38"/>
            <p:cNvSpPr/>
            <p:nvPr/>
          </p:nvSpPr>
          <p:spPr>
            <a:xfrm>
              <a:off x="2859873" y="853971"/>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8"/>
            <p:cNvSpPr txBox="1"/>
            <p:nvPr/>
          </p:nvSpPr>
          <p:spPr>
            <a:xfrm>
              <a:off x="2859875" y="1022200"/>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Average"/>
                  <a:ea typeface="Average"/>
                  <a:cs typeface="Average"/>
                  <a:sym typeface="Average"/>
                </a:rPr>
                <a:t>BBands</a:t>
              </a:r>
              <a:endParaRPr b="1" sz="1000">
                <a:solidFill>
                  <a:srgbClr val="FFFFFF"/>
                </a:solidFill>
                <a:latin typeface="Average"/>
                <a:ea typeface="Average"/>
                <a:cs typeface="Average"/>
                <a:sym typeface="Average"/>
              </a:endParaRPr>
            </a:p>
          </p:txBody>
        </p:sp>
      </p:grpSp>
      <p:grpSp>
        <p:nvGrpSpPr>
          <p:cNvPr id="452" name="Google Shape;452;p38"/>
          <p:cNvGrpSpPr/>
          <p:nvPr/>
        </p:nvGrpSpPr>
        <p:grpSpPr>
          <a:xfrm>
            <a:off x="7780373" y="3318396"/>
            <a:ext cx="1068602" cy="1068600"/>
            <a:chOff x="2859873" y="853971"/>
            <a:chExt cx="1068602" cy="1068600"/>
          </a:xfrm>
        </p:grpSpPr>
        <p:sp>
          <p:nvSpPr>
            <p:cNvPr id="453" name="Google Shape;453;p38"/>
            <p:cNvSpPr/>
            <p:nvPr/>
          </p:nvSpPr>
          <p:spPr>
            <a:xfrm>
              <a:off x="2859873" y="853971"/>
              <a:ext cx="1068600" cy="10686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8"/>
            <p:cNvSpPr txBox="1"/>
            <p:nvPr/>
          </p:nvSpPr>
          <p:spPr>
            <a:xfrm>
              <a:off x="2859875" y="1022200"/>
              <a:ext cx="1068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latin typeface="Roboto"/>
                  <a:ea typeface="Roboto"/>
                  <a:cs typeface="Roboto"/>
                  <a:sym typeface="Roboto"/>
                </a:rPr>
                <a:t>MACD</a:t>
              </a:r>
              <a:endParaRPr b="1" sz="1100">
                <a:solidFill>
                  <a:srgbClr val="FFFFFF"/>
                </a:solidFill>
                <a:latin typeface="Roboto"/>
                <a:ea typeface="Roboto"/>
                <a:cs typeface="Roboto"/>
                <a:sym typeface="Roboto"/>
              </a:endParaRPr>
            </a:p>
          </p:txBody>
        </p:sp>
      </p:grpSp>
      <p:sp>
        <p:nvSpPr>
          <p:cNvPr id="455" name="Google Shape;455;p38"/>
          <p:cNvSpPr txBox="1"/>
          <p:nvPr/>
        </p:nvSpPr>
        <p:spPr>
          <a:xfrm>
            <a:off x="1765375" y="4705125"/>
            <a:ext cx="12333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Univariate LSTM</a:t>
            </a:r>
            <a:endParaRPr b="1" sz="100"/>
          </a:p>
        </p:txBody>
      </p:sp>
      <p:sp>
        <p:nvSpPr>
          <p:cNvPr id="456" name="Google Shape;456;p38"/>
          <p:cNvSpPr txBox="1"/>
          <p:nvPr/>
        </p:nvSpPr>
        <p:spPr>
          <a:xfrm>
            <a:off x="6374150" y="4778425"/>
            <a:ext cx="1406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Multi</a:t>
            </a:r>
            <a:r>
              <a:rPr b="1" lang="en" sz="1000">
                <a:latin typeface="Roboto"/>
                <a:ea typeface="Roboto"/>
                <a:cs typeface="Roboto"/>
                <a:sym typeface="Roboto"/>
              </a:rPr>
              <a:t>variate LSTM</a:t>
            </a:r>
            <a:endParaRPr b="1" sz="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grpSp>
        <p:nvGrpSpPr>
          <p:cNvPr id="461" name="Google Shape;461;p39"/>
          <p:cNvGrpSpPr/>
          <p:nvPr/>
        </p:nvGrpSpPr>
        <p:grpSpPr>
          <a:xfrm>
            <a:off x="127975" y="818025"/>
            <a:ext cx="8909000" cy="4233058"/>
            <a:chOff x="152400" y="152400"/>
            <a:chExt cx="8909000" cy="4764275"/>
          </a:xfrm>
        </p:grpSpPr>
        <p:pic>
          <p:nvPicPr>
            <p:cNvPr id="462" name="Google Shape;462;p39"/>
            <p:cNvPicPr preferRelativeResize="0"/>
            <p:nvPr/>
          </p:nvPicPr>
          <p:blipFill>
            <a:blip r:embed="rId3">
              <a:alphaModFix/>
            </a:blip>
            <a:stretch>
              <a:fillRect/>
            </a:stretch>
          </p:blipFill>
          <p:spPr>
            <a:xfrm>
              <a:off x="152400" y="152400"/>
              <a:ext cx="8839200" cy="4628104"/>
            </a:xfrm>
            <a:prstGeom prst="rect">
              <a:avLst/>
            </a:prstGeom>
            <a:noFill/>
            <a:ln>
              <a:noFill/>
            </a:ln>
          </p:spPr>
        </p:pic>
        <p:sp>
          <p:nvSpPr>
            <p:cNvPr id="463" name="Google Shape;463;p39"/>
            <p:cNvSpPr txBox="1"/>
            <p:nvPr/>
          </p:nvSpPr>
          <p:spPr>
            <a:xfrm>
              <a:off x="4540750" y="4755875"/>
              <a:ext cx="833700" cy="1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Date</a:t>
              </a:r>
              <a:endParaRPr b="1" sz="700">
                <a:latin typeface="Open Sans"/>
                <a:ea typeface="Open Sans"/>
                <a:cs typeface="Open Sans"/>
                <a:sym typeface="Open Sans"/>
              </a:endParaRPr>
            </a:p>
          </p:txBody>
        </p:sp>
        <p:pic>
          <p:nvPicPr>
            <p:cNvPr id="464" name="Google Shape;464;p39"/>
            <p:cNvPicPr preferRelativeResize="0"/>
            <p:nvPr/>
          </p:nvPicPr>
          <p:blipFill rotWithShape="1">
            <a:blip r:embed="rId4">
              <a:alphaModFix/>
            </a:blip>
            <a:srcRect b="94398" l="0" r="0" t="0"/>
            <a:stretch/>
          </p:blipFill>
          <p:spPr>
            <a:xfrm>
              <a:off x="152400" y="152400"/>
              <a:ext cx="8909000" cy="279575"/>
            </a:xfrm>
            <a:prstGeom prst="rect">
              <a:avLst/>
            </a:prstGeom>
            <a:noFill/>
            <a:ln>
              <a:noFill/>
            </a:ln>
          </p:spPr>
        </p:pic>
      </p:grpSp>
      <p:sp>
        <p:nvSpPr>
          <p:cNvPr id="465" name="Google Shape;465;p39"/>
          <p:cNvSpPr txBox="1"/>
          <p:nvPr/>
        </p:nvSpPr>
        <p:spPr>
          <a:xfrm>
            <a:off x="10475" y="0"/>
            <a:ext cx="9144000" cy="7509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Predictive Analysis</a:t>
            </a:r>
            <a:endParaRPr sz="3000">
              <a:solidFill>
                <a:srgbClr val="FFFFFF"/>
              </a:solidFill>
              <a:latin typeface="Roboto"/>
              <a:ea typeface="Roboto"/>
              <a:cs typeface="Roboto"/>
              <a:sym typeface="Roboto"/>
            </a:endParaRPr>
          </a:p>
        </p:txBody>
      </p:sp>
      <p:pic>
        <p:nvPicPr>
          <p:cNvPr id="466" name="Google Shape;466;p39"/>
          <p:cNvPicPr preferRelativeResize="0"/>
          <p:nvPr/>
        </p:nvPicPr>
        <p:blipFill rotWithShape="1">
          <a:blip r:embed="rId5">
            <a:alphaModFix/>
          </a:blip>
          <a:srcRect b="0" l="0" r="0" t="0"/>
          <a:stretch/>
        </p:blipFill>
        <p:spPr>
          <a:xfrm>
            <a:off x="96803" y="4671425"/>
            <a:ext cx="365122" cy="365122"/>
          </a:xfrm>
          <a:prstGeom prst="rect">
            <a:avLst/>
          </a:prstGeom>
          <a:noFill/>
          <a:ln>
            <a:noFill/>
          </a:ln>
        </p:spPr>
      </p:pic>
      <p:sp>
        <p:nvSpPr>
          <p:cNvPr id="467" name="Google Shape;467;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1" name="Shape 471"/>
        <p:cNvGrpSpPr/>
        <p:nvPr/>
      </p:nvGrpSpPr>
      <p:grpSpPr>
        <a:xfrm>
          <a:off x="0" y="0"/>
          <a:ext cx="0" cy="0"/>
          <a:chOff x="0" y="0"/>
          <a:chExt cx="0" cy="0"/>
        </a:xfrm>
      </p:grpSpPr>
      <p:sp>
        <p:nvSpPr>
          <p:cNvPr id="472" name="Google Shape;472;p40"/>
          <p:cNvSpPr txBox="1"/>
          <p:nvPr/>
        </p:nvSpPr>
        <p:spPr>
          <a:xfrm>
            <a:off x="274400" y="182875"/>
            <a:ext cx="8503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sp>
        <p:nvSpPr>
          <p:cNvPr id="473" name="Google Shape;473;p40"/>
          <p:cNvSpPr txBox="1"/>
          <p:nvPr/>
        </p:nvSpPr>
        <p:spPr>
          <a:xfrm>
            <a:off x="10475" y="0"/>
            <a:ext cx="9144000" cy="6285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Predictive Analysis</a:t>
            </a:r>
            <a:endParaRPr sz="3000">
              <a:solidFill>
                <a:srgbClr val="FFFFFF"/>
              </a:solidFill>
              <a:latin typeface="Roboto"/>
              <a:ea typeface="Roboto"/>
              <a:cs typeface="Roboto"/>
              <a:sym typeface="Roboto"/>
            </a:endParaRPr>
          </a:p>
        </p:txBody>
      </p:sp>
      <p:pic>
        <p:nvPicPr>
          <p:cNvPr id="474" name="Google Shape;474;p40"/>
          <p:cNvPicPr preferRelativeResize="0"/>
          <p:nvPr/>
        </p:nvPicPr>
        <p:blipFill rotWithShape="1">
          <a:blip r:embed="rId3">
            <a:alphaModFix/>
          </a:blip>
          <a:srcRect b="0" l="0" r="0" t="0"/>
          <a:stretch/>
        </p:blipFill>
        <p:spPr>
          <a:xfrm>
            <a:off x="96803" y="4671425"/>
            <a:ext cx="365122" cy="365122"/>
          </a:xfrm>
          <a:prstGeom prst="rect">
            <a:avLst/>
          </a:prstGeom>
          <a:noFill/>
          <a:ln>
            <a:noFill/>
          </a:ln>
        </p:spPr>
      </p:pic>
      <p:pic>
        <p:nvPicPr>
          <p:cNvPr id="475" name="Google Shape;475;p40" title="Disney stock close Price and Covid plot (3).html.webm">
            <a:hlinkClick r:id="rId4"/>
          </p:cNvPr>
          <p:cNvPicPr preferRelativeResize="0"/>
          <p:nvPr/>
        </p:nvPicPr>
        <p:blipFill>
          <a:blip r:embed="rId5">
            <a:alphaModFix/>
          </a:blip>
          <a:stretch>
            <a:fillRect/>
          </a:stretch>
        </p:blipFill>
        <p:spPr>
          <a:xfrm>
            <a:off x="544275" y="726300"/>
            <a:ext cx="8165482" cy="4005451"/>
          </a:xfrm>
          <a:prstGeom prst="rect">
            <a:avLst/>
          </a:prstGeom>
          <a:noFill/>
          <a:ln>
            <a:noFill/>
          </a:ln>
        </p:spPr>
      </p:pic>
      <p:sp>
        <p:nvSpPr>
          <p:cNvPr id="476" name="Google Shape;476;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1"/>
          <p:cNvSpPr txBox="1"/>
          <p:nvPr/>
        </p:nvSpPr>
        <p:spPr>
          <a:xfrm>
            <a:off x="1287000" y="203300"/>
            <a:ext cx="6570000" cy="584700"/>
          </a:xfrm>
          <a:prstGeom prst="rect">
            <a:avLst/>
          </a:prstGeom>
          <a:noFill/>
          <a:ln>
            <a:noFill/>
          </a:ln>
        </p:spPr>
        <p:txBody>
          <a:bodyPr anchorCtr="0" anchor="t" bIns="91425" lIns="91425" spcFirstLastPara="1" rIns="91425" wrap="square" tIns="91425">
            <a:noAutofit/>
          </a:bodyPr>
          <a:lstStyle/>
          <a:p>
            <a:pPr indent="0" lvl="0" marL="0" rtl="0" algn="l">
              <a:lnSpc>
                <a:spcPct val="129411"/>
              </a:lnSpc>
              <a:spcBef>
                <a:spcPts val="2300"/>
              </a:spcBef>
              <a:spcAft>
                <a:spcPts val="400"/>
              </a:spcAft>
              <a:buNone/>
            </a:pPr>
            <a:r>
              <a:t/>
            </a:r>
            <a:endParaRPr b="1" sz="2550">
              <a:solidFill>
                <a:srgbClr val="21252A"/>
              </a:solidFill>
              <a:latin typeface="Calibri"/>
              <a:ea typeface="Calibri"/>
              <a:cs typeface="Calibri"/>
              <a:sym typeface="Calibri"/>
            </a:endParaRPr>
          </a:p>
        </p:txBody>
      </p:sp>
      <p:sp>
        <p:nvSpPr>
          <p:cNvPr id="482" name="Google Shape;482;p41"/>
          <p:cNvSpPr txBox="1"/>
          <p:nvPr/>
        </p:nvSpPr>
        <p:spPr>
          <a:xfrm>
            <a:off x="10475" y="0"/>
            <a:ext cx="9144000" cy="5847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50">
                <a:solidFill>
                  <a:srgbClr val="FFFFFF"/>
                </a:solidFill>
                <a:latin typeface="Calibri"/>
                <a:ea typeface="Calibri"/>
                <a:cs typeface="Calibri"/>
                <a:sym typeface="Calibri"/>
              </a:rPr>
              <a:t>  </a:t>
            </a:r>
            <a:r>
              <a:rPr b="1" lang="en" sz="2550">
                <a:solidFill>
                  <a:srgbClr val="FFFFFF"/>
                </a:solidFill>
                <a:latin typeface="Calibri"/>
                <a:ea typeface="Calibri"/>
                <a:cs typeface="Calibri"/>
                <a:sym typeface="Calibri"/>
              </a:rPr>
              <a:t>Multidimensional LSTM Prediction</a:t>
            </a:r>
            <a:endParaRPr sz="3000">
              <a:solidFill>
                <a:srgbClr val="FFFFFF"/>
              </a:solidFill>
              <a:latin typeface="Roboto"/>
              <a:ea typeface="Roboto"/>
              <a:cs typeface="Roboto"/>
              <a:sym typeface="Roboto"/>
            </a:endParaRPr>
          </a:p>
        </p:txBody>
      </p:sp>
      <p:pic>
        <p:nvPicPr>
          <p:cNvPr id="483" name="Google Shape;483;p41"/>
          <p:cNvPicPr preferRelativeResize="0"/>
          <p:nvPr/>
        </p:nvPicPr>
        <p:blipFill>
          <a:blip r:embed="rId3">
            <a:alphaModFix/>
          </a:blip>
          <a:stretch>
            <a:fillRect/>
          </a:stretch>
        </p:blipFill>
        <p:spPr>
          <a:xfrm>
            <a:off x="246525" y="724238"/>
            <a:ext cx="8650949" cy="3807649"/>
          </a:xfrm>
          <a:prstGeom prst="rect">
            <a:avLst/>
          </a:prstGeom>
          <a:noFill/>
          <a:ln>
            <a:noFill/>
          </a:ln>
        </p:spPr>
      </p:pic>
      <p:pic>
        <p:nvPicPr>
          <p:cNvPr id="484" name="Google Shape;484;p41"/>
          <p:cNvPicPr preferRelativeResize="0"/>
          <p:nvPr/>
        </p:nvPicPr>
        <p:blipFill rotWithShape="1">
          <a:blip r:embed="rId4">
            <a:alphaModFix/>
          </a:blip>
          <a:srcRect b="0" l="0" r="0" t="0"/>
          <a:stretch/>
        </p:blipFill>
        <p:spPr>
          <a:xfrm>
            <a:off x="96803" y="4671425"/>
            <a:ext cx="365122" cy="365122"/>
          </a:xfrm>
          <a:prstGeom prst="rect">
            <a:avLst/>
          </a:prstGeom>
          <a:noFill/>
          <a:ln>
            <a:noFill/>
          </a:ln>
        </p:spPr>
      </p:pic>
      <p:sp>
        <p:nvSpPr>
          <p:cNvPr id="485" name="Google Shape;485;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41"/>
          <p:cNvSpPr txBox="1"/>
          <p:nvPr/>
        </p:nvSpPr>
        <p:spPr>
          <a:xfrm>
            <a:off x="781050" y="4633075"/>
            <a:ext cx="4124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verage"/>
                <a:ea typeface="Average"/>
                <a:cs typeface="Average"/>
                <a:sym typeface="Average"/>
              </a:rPr>
              <a:t>The RMSE value for our Univariate LSTM model is 5.07 </a:t>
            </a:r>
            <a:endParaRPr sz="10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5394"/>
        </a:solidFill>
      </p:bgPr>
    </p:bg>
    <p:spTree>
      <p:nvGrpSpPr>
        <p:cNvPr id="96" name="Shape 96"/>
        <p:cNvGrpSpPr/>
        <p:nvPr/>
      </p:nvGrpSpPr>
      <p:grpSpPr>
        <a:xfrm>
          <a:off x="0" y="0"/>
          <a:ext cx="0" cy="0"/>
          <a:chOff x="0" y="0"/>
          <a:chExt cx="0" cy="0"/>
        </a:xfrm>
      </p:grpSpPr>
      <p:sp>
        <p:nvSpPr>
          <p:cNvPr id="97" name="Google Shape;97;p15"/>
          <p:cNvSpPr txBox="1"/>
          <p:nvPr/>
        </p:nvSpPr>
        <p:spPr>
          <a:xfrm>
            <a:off x="311700" y="153925"/>
            <a:ext cx="85206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verage"/>
                <a:ea typeface="Average"/>
                <a:cs typeface="Average"/>
                <a:sym typeface="Average"/>
              </a:rPr>
              <a:t>Project Overview</a:t>
            </a:r>
            <a:endParaRPr sz="3000">
              <a:solidFill>
                <a:srgbClr val="FFFFFF"/>
              </a:solidFill>
              <a:latin typeface="Average"/>
              <a:ea typeface="Average"/>
              <a:cs typeface="Average"/>
              <a:sym typeface="Average"/>
            </a:endParaRPr>
          </a:p>
        </p:txBody>
      </p:sp>
      <p:grpSp>
        <p:nvGrpSpPr>
          <p:cNvPr id="98" name="Google Shape;98;p15"/>
          <p:cNvGrpSpPr/>
          <p:nvPr/>
        </p:nvGrpSpPr>
        <p:grpSpPr>
          <a:xfrm>
            <a:off x="424815" y="877785"/>
            <a:ext cx="8294371" cy="466255"/>
            <a:chOff x="424813" y="1177875"/>
            <a:chExt cx="8294371" cy="849900"/>
          </a:xfrm>
        </p:grpSpPr>
        <p:sp>
          <p:nvSpPr>
            <p:cNvPr id="99" name="Google Shape;99;p15"/>
            <p:cNvSpPr/>
            <p:nvPr/>
          </p:nvSpPr>
          <p:spPr>
            <a:xfrm>
              <a:off x="2927684" y="1177875"/>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424813" y="1177875"/>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5"/>
          <p:cNvSpPr txBox="1"/>
          <p:nvPr/>
        </p:nvSpPr>
        <p:spPr>
          <a:xfrm>
            <a:off x="539675" y="962846"/>
            <a:ext cx="2422500" cy="32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Project Introduction</a:t>
            </a:r>
            <a:endParaRPr sz="1600">
              <a:solidFill>
                <a:srgbClr val="37474F"/>
              </a:solidFill>
              <a:latin typeface="Average"/>
              <a:ea typeface="Average"/>
              <a:cs typeface="Average"/>
              <a:sym typeface="Average"/>
            </a:endParaRPr>
          </a:p>
        </p:txBody>
      </p:sp>
      <p:sp>
        <p:nvSpPr>
          <p:cNvPr id="102" name="Google Shape;102;p15"/>
          <p:cNvSpPr txBox="1"/>
          <p:nvPr/>
        </p:nvSpPr>
        <p:spPr>
          <a:xfrm>
            <a:off x="3480450" y="871172"/>
            <a:ext cx="5111700" cy="4362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37474F"/>
              </a:buClr>
              <a:buSzPts val="1500"/>
              <a:buFont typeface="Average"/>
              <a:buChar char="●"/>
            </a:pPr>
            <a:r>
              <a:rPr lang="en" sz="1500">
                <a:solidFill>
                  <a:srgbClr val="37474F"/>
                </a:solidFill>
                <a:latin typeface="Average"/>
                <a:ea typeface="Average"/>
                <a:cs typeface="Average"/>
                <a:sym typeface="Average"/>
              </a:rPr>
              <a:t>What is our project all about ?</a:t>
            </a:r>
            <a:endParaRPr sz="1500">
              <a:solidFill>
                <a:srgbClr val="37474F"/>
              </a:solidFill>
              <a:latin typeface="Average"/>
              <a:ea typeface="Average"/>
              <a:cs typeface="Average"/>
              <a:sym typeface="Average"/>
            </a:endParaRPr>
          </a:p>
        </p:txBody>
      </p:sp>
      <p:grpSp>
        <p:nvGrpSpPr>
          <p:cNvPr id="103" name="Google Shape;103;p15"/>
          <p:cNvGrpSpPr/>
          <p:nvPr/>
        </p:nvGrpSpPr>
        <p:grpSpPr>
          <a:xfrm>
            <a:off x="424916" y="1386481"/>
            <a:ext cx="8294360" cy="502206"/>
            <a:chOff x="424813" y="2075689"/>
            <a:chExt cx="8294360" cy="849900"/>
          </a:xfrm>
        </p:grpSpPr>
        <p:sp>
          <p:nvSpPr>
            <p:cNvPr id="104" name="Google Shape;104;p15"/>
            <p:cNvSpPr/>
            <p:nvPr/>
          </p:nvSpPr>
          <p:spPr>
            <a:xfrm>
              <a:off x="2927672" y="2075689"/>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424813" y="207568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5"/>
          <p:cNvSpPr txBox="1"/>
          <p:nvPr/>
        </p:nvSpPr>
        <p:spPr>
          <a:xfrm>
            <a:off x="539675" y="1465122"/>
            <a:ext cx="2422500" cy="42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Data set Introduction</a:t>
            </a:r>
            <a:endParaRPr sz="1600">
              <a:solidFill>
                <a:srgbClr val="37474F"/>
              </a:solidFill>
              <a:latin typeface="Average"/>
              <a:ea typeface="Average"/>
              <a:cs typeface="Average"/>
              <a:sym typeface="Average"/>
            </a:endParaRPr>
          </a:p>
        </p:txBody>
      </p:sp>
      <p:sp>
        <p:nvSpPr>
          <p:cNvPr id="107" name="Google Shape;107;p15"/>
          <p:cNvSpPr txBox="1"/>
          <p:nvPr/>
        </p:nvSpPr>
        <p:spPr>
          <a:xfrm>
            <a:off x="3480450" y="1515412"/>
            <a:ext cx="5111700" cy="3276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37474F"/>
              </a:buClr>
              <a:buSzPts val="1500"/>
              <a:buFont typeface="Average"/>
              <a:buChar char="●"/>
            </a:pPr>
            <a:r>
              <a:rPr lang="en" sz="1500">
                <a:solidFill>
                  <a:srgbClr val="37474F"/>
                </a:solidFill>
                <a:latin typeface="Average"/>
                <a:ea typeface="Average"/>
                <a:cs typeface="Average"/>
                <a:sym typeface="Average"/>
              </a:rPr>
              <a:t>What kind of data we have used?</a:t>
            </a:r>
            <a:endParaRPr sz="1500">
              <a:solidFill>
                <a:srgbClr val="37474F"/>
              </a:solidFill>
              <a:latin typeface="Average"/>
              <a:ea typeface="Average"/>
              <a:cs typeface="Average"/>
              <a:sym typeface="Average"/>
            </a:endParaRPr>
          </a:p>
        </p:txBody>
      </p:sp>
      <p:grpSp>
        <p:nvGrpSpPr>
          <p:cNvPr id="108" name="Google Shape;108;p15"/>
          <p:cNvGrpSpPr/>
          <p:nvPr/>
        </p:nvGrpSpPr>
        <p:grpSpPr>
          <a:xfrm>
            <a:off x="424981" y="1932067"/>
            <a:ext cx="8294360" cy="476217"/>
            <a:chOff x="424813" y="2974405"/>
            <a:chExt cx="8294360" cy="849933"/>
          </a:xfrm>
        </p:grpSpPr>
        <p:sp>
          <p:nvSpPr>
            <p:cNvPr id="109" name="Google Shape;109;p15"/>
            <p:cNvSpPr/>
            <p:nvPr/>
          </p:nvSpPr>
          <p:spPr>
            <a:xfrm>
              <a:off x="2927672" y="2974438"/>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424813" y="2974405"/>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5"/>
          <p:cNvSpPr txBox="1"/>
          <p:nvPr/>
        </p:nvSpPr>
        <p:spPr>
          <a:xfrm>
            <a:off x="539675" y="1948725"/>
            <a:ext cx="2422500" cy="47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Exploratory Analysis</a:t>
            </a:r>
            <a:endParaRPr sz="1600">
              <a:solidFill>
                <a:srgbClr val="37474F"/>
              </a:solidFill>
              <a:latin typeface="Average"/>
              <a:ea typeface="Average"/>
              <a:cs typeface="Average"/>
              <a:sym typeface="Average"/>
            </a:endParaRPr>
          </a:p>
        </p:txBody>
      </p:sp>
      <p:sp>
        <p:nvSpPr>
          <p:cNvPr id="112" name="Google Shape;112;p15"/>
          <p:cNvSpPr txBox="1"/>
          <p:nvPr/>
        </p:nvSpPr>
        <p:spPr>
          <a:xfrm>
            <a:off x="3480450" y="1950275"/>
            <a:ext cx="5238600" cy="4596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Clr>
                <a:srgbClr val="434343"/>
              </a:buClr>
              <a:buSzPts val="1500"/>
              <a:buFont typeface="Average"/>
              <a:buChar char="●"/>
            </a:pPr>
            <a:r>
              <a:rPr lang="en" sz="1500">
                <a:solidFill>
                  <a:srgbClr val="434343"/>
                </a:solidFill>
                <a:latin typeface="Average"/>
                <a:ea typeface="Average"/>
                <a:cs typeface="Average"/>
                <a:sym typeface="Average"/>
              </a:rPr>
              <a:t>Initial investigations on data so as to discover patterns.</a:t>
            </a:r>
            <a:endParaRPr sz="1500">
              <a:solidFill>
                <a:srgbClr val="434343"/>
              </a:solidFill>
              <a:latin typeface="Average"/>
              <a:ea typeface="Average"/>
              <a:cs typeface="Average"/>
              <a:sym typeface="Average"/>
            </a:endParaRPr>
          </a:p>
        </p:txBody>
      </p:sp>
      <p:grpSp>
        <p:nvGrpSpPr>
          <p:cNvPr id="113" name="Google Shape;113;p15"/>
          <p:cNvGrpSpPr/>
          <p:nvPr/>
        </p:nvGrpSpPr>
        <p:grpSpPr>
          <a:xfrm>
            <a:off x="424931" y="2448235"/>
            <a:ext cx="8294360" cy="469588"/>
            <a:chOff x="424813" y="3871259"/>
            <a:chExt cx="8294360" cy="849933"/>
          </a:xfrm>
        </p:grpSpPr>
        <p:sp>
          <p:nvSpPr>
            <p:cNvPr id="114" name="Google Shape;114;p15"/>
            <p:cNvSpPr/>
            <p:nvPr/>
          </p:nvSpPr>
          <p:spPr>
            <a:xfrm>
              <a:off x="2927672" y="3871292"/>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424813" y="387125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5"/>
          <p:cNvSpPr txBox="1"/>
          <p:nvPr/>
        </p:nvSpPr>
        <p:spPr>
          <a:xfrm>
            <a:off x="539675" y="2516375"/>
            <a:ext cx="2422500" cy="4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Descriptive Analysis</a:t>
            </a:r>
            <a:endParaRPr sz="1600">
              <a:solidFill>
                <a:srgbClr val="37474F"/>
              </a:solidFill>
              <a:latin typeface="Average"/>
              <a:ea typeface="Average"/>
              <a:cs typeface="Average"/>
              <a:sym typeface="Average"/>
            </a:endParaRPr>
          </a:p>
        </p:txBody>
      </p:sp>
      <p:sp>
        <p:nvSpPr>
          <p:cNvPr id="117" name="Google Shape;117;p15"/>
          <p:cNvSpPr txBox="1"/>
          <p:nvPr/>
        </p:nvSpPr>
        <p:spPr>
          <a:xfrm>
            <a:off x="3480450" y="2430025"/>
            <a:ext cx="5111700" cy="4596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37474F"/>
              </a:buClr>
              <a:buSzPts val="1500"/>
              <a:buFont typeface="Average"/>
              <a:buChar char="●"/>
            </a:pPr>
            <a:r>
              <a:rPr lang="en" sz="1500">
                <a:solidFill>
                  <a:srgbClr val="404248"/>
                </a:solidFill>
                <a:highlight>
                  <a:srgbClr val="FFFFFF"/>
                </a:highlight>
                <a:latin typeface="Average"/>
                <a:ea typeface="Average"/>
                <a:cs typeface="Average"/>
                <a:sym typeface="Average"/>
              </a:rPr>
              <a:t>First step for conducting statistical analyses.</a:t>
            </a:r>
            <a:endParaRPr sz="1500">
              <a:solidFill>
                <a:srgbClr val="37474F"/>
              </a:solidFill>
              <a:latin typeface="Average"/>
              <a:ea typeface="Average"/>
              <a:cs typeface="Average"/>
              <a:sym typeface="Average"/>
            </a:endParaRPr>
          </a:p>
        </p:txBody>
      </p:sp>
      <p:grpSp>
        <p:nvGrpSpPr>
          <p:cNvPr id="118" name="Google Shape;118;p15"/>
          <p:cNvGrpSpPr/>
          <p:nvPr/>
        </p:nvGrpSpPr>
        <p:grpSpPr>
          <a:xfrm>
            <a:off x="424945" y="2957978"/>
            <a:ext cx="8294360" cy="585094"/>
            <a:chOff x="424813" y="3871259"/>
            <a:chExt cx="8294360" cy="849933"/>
          </a:xfrm>
        </p:grpSpPr>
        <p:sp>
          <p:nvSpPr>
            <p:cNvPr id="119" name="Google Shape;119;p15"/>
            <p:cNvSpPr/>
            <p:nvPr/>
          </p:nvSpPr>
          <p:spPr>
            <a:xfrm>
              <a:off x="2927672" y="3871292"/>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Average"/>
                <a:ea typeface="Average"/>
                <a:cs typeface="Average"/>
                <a:sym typeface="Average"/>
              </a:endParaRPr>
            </a:p>
          </p:txBody>
        </p:sp>
        <p:sp>
          <p:nvSpPr>
            <p:cNvPr id="120" name="Google Shape;120;p15"/>
            <p:cNvSpPr/>
            <p:nvPr/>
          </p:nvSpPr>
          <p:spPr>
            <a:xfrm>
              <a:off x="424813" y="387125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Average"/>
                <a:ea typeface="Average"/>
                <a:cs typeface="Average"/>
                <a:sym typeface="Average"/>
              </a:endParaRPr>
            </a:p>
          </p:txBody>
        </p:sp>
      </p:grpSp>
      <p:grpSp>
        <p:nvGrpSpPr>
          <p:cNvPr id="121" name="Google Shape;121;p15"/>
          <p:cNvGrpSpPr/>
          <p:nvPr/>
        </p:nvGrpSpPr>
        <p:grpSpPr>
          <a:xfrm>
            <a:off x="424866" y="3577872"/>
            <a:ext cx="8294360" cy="468568"/>
            <a:chOff x="424813" y="3871259"/>
            <a:chExt cx="8294360" cy="849933"/>
          </a:xfrm>
        </p:grpSpPr>
        <p:sp>
          <p:nvSpPr>
            <p:cNvPr id="122" name="Google Shape;122;p15"/>
            <p:cNvSpPr/>
            <p:nvPr/>
          </p:nvSpPr>
          <p:spPr>
            <a:xfrm>
              <a:off x="2927672" y="3871292"/>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424813" y="387125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5"/>
          <p:cNvGrpSpPr/>
          <p:nvPr/>
        </p:nvGrpSpPr>
        <p:grpSpPr>
          <a:xfrm>
            <a:off x="425031" y="4080342"/>
            <a:ext cx="8294360" cy="459644"/>
            <a:chOff x="424813" y="3871259"/>
            <a:chExt cx="8294360" cy="849933"/>
          </a:xfrm>
        </p:grpSpPr>
        <p:sp>
          <p:nvSpPr>
            <p:cNvPr id="125" name="Google Shape;125;p15"/>
            <p:cNvSpPr/>
            <p:nvPr/>
          </p:nvSpPr>
          <p:spPr>
            <a:xfrm>
              <a:off x="2927672" y="3871292"/>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424813" y="387125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37474F"/>
                </a:solidFill>
                <a:latin typeface="Average"/>
                <a:ea typeface="Average"/>
                <a:cs typeface="Average"/>
                <a:sym typeface="Average"/>
              </a:endParaRPr>
            </a:p>
            <a:p>
              <a:pPr indent="0" lvl="0" marL="0" rtl="0" algn="l">
                <a:spcBef>
                  <a:spcPts val="0"/>
                </a:spcBef>
                <a:spcAft>
                  <a:spcPts val="0"/>
                </a:spcAft>
                <a:buNone/>
              </a:pPr>
              <a:r>
                <a:rPr lang="en" sz="1600">
                  <a:solidFill>
                    <a:srgbClr val="37474F"/>
                  </a:solidFill>
                  <a:latin typeface="Average"/>
                  <a:ea typeface="Average"/>
                  <a:cs typeface="Average"/>
                  <a:sym typeface="Average"/>
                </a:rPr>
                <a:t>  Methods &amp; Results</a:t>
              </a:r>
              <a:endParaRPr sz="1600">
                <a:solidFill>
                  <a:srgbClr val="37474F"/>
                </a:solidFill>
                <a:latin typeface="Average"/>
                <a:ea typeface="Average"/>
                <a:cs typeface="Average"/>
                <a:sym typeface="Average"/>
              </a:endParaRPr>
            </a:p>
            <a:p>
              <a:pPr indent="0" lvl="0" marL="0" rtl="0" algn="l">
                <a:spcBef>
                  <a:spcPts val="0"/>
                </a:spcBef>
                <a:spcAft>
                  <a:spcPts val="0"/>
                </a:spcAft>
                <a:buNone/>
              </a:pPr>
              <a:r>
                <a:t/>
              </a:r>
              <a:endParaRPr/>
            </a:p>
          </p:txBody>
        </p:sp>
      </p:grpSp>
      <p:grpSp>
        <p:nvGrpSpPr>
          <p:cNvPr id="127" name="Google Shape;127;p15"/>
          <p:cNvGrpSpPr/>
          <p:nvPr/>
        </p:nvGrpSpPr>
        <p:grpSpPr>
          <a:xfrm>
            <a:off x="424815" y="4576039"/>
            <a:ext cx="8294360" cy="474772"/>
            <a:chOff x="424813" y="3871259"/>
            <a:chExt cx="8294360" cy="849933"/>
          </a:xfrm>
        </p:grpSpPr>
        <p:sp>
          <p:nvSpPr>
            <p:cNvPr id="128" name="Google Shape;128;p15"/>
            <p:cNvSpPr/>
            <p:nvPr/>
          </p:nvSpPr>
          <p:spPr>
            <a:xfrm>
              <a:off x="2927672" y="3871292"/>
              <a:ext cx="5791500" cy="84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424813" y="3871259"/>
              <a:ext cx="3055800" cy="849900"/>
            </a:xfrm>
            <a:prstGeom prst="homePlate">
              <a:avLst>
                <a:gd fmla="val 26719"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5"/>
          <p:cNvSpPr txBox="1"/>
          <p:nvPr/>
        </p:nvSpPr>
        <p:spPr>
          <a:xfrm>
            <a:off x="424950" y="3084875"/>
            <a:ext cx="2422500" cy="4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  Predictive</a:t>
            </a:r>
            <a:r>
              <a:rPr lang="en" sz="1600">
                <a:solidFill>
                  <a:srgbClr val="37474F"/>
                </a:solidFill>
                <a:latin typeface="Average"/>
                <a:ea typeface="Average"/>
                <a:cs typeface="Average"/>
                <a:sym typeface="Average"/>
              </a:rPr>
              <a:t> Analysis</a:t>
            </a:r>
            <a:endParaRPr sz="1600">
              <a:solidFill>
                <a:srgbClr val="37474F"/>
              </a:solidFill>
              <a:latin typeface="Average"/>
              <a:ea typeface="Average"/>
              <a:cs typeface="Average"/>
              <a:sym typeface="Average"/>
            </a:endParaRPr>
          </a:p>
        </p:txBody>
      </p:sp>
      <p:sp>
        <p:nvSpPr>
          <p:cNvPr id="131" name="Google Shape;131;p15"/>
          <p:cNvSpPr txBox="1"/>
          <p:nvPr/>
        </p:nvSpPr>
        <p:spPr>
          <a:xfrm>
            <a:off x="539675" y="3617250"/>
            <a:ext cx="2422500" cy="4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Prescriptive</a:t>
            </a:r>
            <a:r>
              <a:rPr lang="en" sz="1600">
                <a:solidFill>
                  <a:srgbClr val="37474F"/>
                </a:solidFill>
                <a:latin typeface="Average"/>
                <a:ea typeface="Average"/>
                <a:cs typeface="Average"/>
                <a:sym typeface="Average"/>
              </a:rPr>
              <a:t> Analysis</a:t>
            </a:r>
            <a:endParaRPr sz="1600">
              <a:solidFill>
                <a:srgbClr val="37474F"/>
              </a:solidFill>
              <a:latin typeface="Average"/>
              <a:ea typeface="Average"/>
              <a:cs typeface="Average"/>
              <a:sym typeface="Average"/>
            </a:endParaRPr>
          </a:p>
        </p:txBody>
      </p:sp>
      <p:sp>
        <p:nvSpPr>
          <p:cNvPr id="132" name="Google Shape;132;p15"/>
          <p:cNvSpPr txBox="1"/>
          <p:nvPr/>
        </p:nvSpPr>
        <p:spPr>
          <a:xfrm>
            <a:off x="487425" y="4592225"/>
            <a:ext cx="2860500" cy="4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37474F"/>
                </a:solidFill>
                <a:latin typeface="Average"/>
                <a:ea typeface="Average"/>
                <a:cs typeface="Average"/>
                <a:sym typeface="Average"/>
              </a:rPr>
              <a:t> Conclusion &amp; References</a:t>
            </a:r>
            <a:endParaRPr sz="1600">
              <a:solidFill>
                <a:srgbClr val="37474F"/>
              </a:solidFill>
              <a:latin typeface="Average"/>
              <a:ea typeface="Average"/>
              <a:cs typeface="Average"/>
              <a:sym typeface="Average"/>
            </a:endParaRPr>
          </a:p>
        </p:txBody>
      </p:sp>
      <p:sp>
        <p:nvSpPr>
          <p:cNvPr id="133" name="Google Shape;133;p15"/>
          <p:cNvSpPr txBox="1"/>
          <p:nvPr/>
        </p:nvSpPr>
        <p:spPr>
          <a:xfrm>
            <a:off x="3480450" y="2912650"/>
            <a:ext cx="5238600" cy="585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222222"/>
              </a:buClr>
              <a:buSzPts val="1500"/>
              <a:buFont typeface="Average"/>
              <a:buChar char="●"/>
            </a:pPr>
            <a:r>
              <a:rPr lang="en" sz="1500">
                <a:solidFill>
                  <a:srgbClr val="222222"/>
                </a:solidFill>
                <a:highlight>
                  <a:srgbClr val="FFFFFF"/>
                </a:highlight>
                <a:latin typeface="Average"/>
                <a:ea typeface="Average"/>
                <a:cs typeface="Average"/>
                <a:sym typeface="Average"/>
              </a:rPr>
              <a:t>Identifying the likelihood of future outcomes based on historical data</a:t>
            </a:r>
            <a:r>
              <a:rPr lang="en" sz="1500">
                <a:latin typeface="Average"/>
                <a:ea typeface="Average"/>
                <a:cs typeface="Average"/>
                <a:sym typeface="Average"/>
              </a:rPr>
              <a:t>.</a:t>
            </a:r>
            <a:endParaRPr sz="1600">
              <a:latin typeface="Average"/>
              <a:ea typeface="Average"/>
              <a:cs typeface="Average"/>
              <a:sym typeface="Average"/>
            </a:endParaRPr>
          </a:p>
        </p:txBody>
      </p:sp>
      <p:sp>
        <p:nvSpPr>
          <p:cNvPr id="134" name="Google Shape;134;p15"/>
          <p:cNvSpPr txBox="1"/>
          <p:nvPr/>
        </p:nvSpPr>
        <p:spPr>
          <a:xfrm>
            <a:off x="3480450" y="3482250"/>
            <a:ext cx="5238600" cy="502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434343"/>
              </a:buClr>
              <a:buSzPts val="1500"/>
              <a:buFont typeface="Average"/>
              <a:buChar char="●"/>
            </a:pPr>
            <a:r>
              <a:rPr lang="en" sz="1500">
                <a:solidFill>
                  <a:srgbClr val="434343"/>
                </a:solidFill>
                <a:latin typeface="Average"/>
                <a:ea typeface="Average"/>
                <a:cs typeface="Average"/>
                <a:sym typeface="Average"/>
              </a:rPr>
              <a:t>Focusing on finding the best course of action in a scenario given the available data.</a:t>
            </a:r>
            <a:endParaRPr sz="1500">
              <a:solidFill>
                <a:srgbClr val="434343"/>
              </a:solidFill>
              <a:latin typeface="Average"/>
              <a:ea typeface="Average"/>
              <a:cs typeface="Average"/>
              <a:sym typeface="Average"/>
            </a:endParaRPr>
          </a:p>
        </p:txBody>
      </p:sp>
      <p:sp>
        <p:nvSpPr>
          <p:cNvPr id="135" name="Google Shape;135;p15"/>
          <p:cNvSpPr txBox="1"/>
          <p:nvPr/>
        </p:nvSpPr>
        <p:spPr>
          <a:xfrm>
            <a:off x="3480450" y="4126675"/>
            <a:ext cx="5111700" cy="423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7474F"/>
              </a:buClr>
              <a:buSzPts val="1500"/>
              <a:buFont typeface="Average"/>
              <a:buChar char="●"/>
            </a:pPr>
            <a:r>
              <a:rPr lang="en" sz="1500">
                <a:solidFill>
                  <a:srgbClr val="37474F"/>
                </a:solidFill>
                <a:latin typeface="Average"/>
                <a:ea typeface="Average"/>
                <a:cs typeface="Average"/>
                <a:sym typeface="Average"/>
              </a:rPr>
              <a:t>Methods used for doing the prediction</a:t>
            </a:r>
            <a:endParaRPr sz="1500">
              <a:solidFill>
                <a:srgbClr val="37474F"/>
              </a:solidFill>
              <a:latin typeface="Average"/>
              <a:ea typeface="Average"/>
              <a:cs typeface="Average"/>
              <a:sym typeface="Average"/>
            </a:endParaRPr>
          </a:p>
        </p:txBody>
      </p:sp>
      <p:sp>
        <p:nvSpPr>
          <p:cNvPr id="136" name="Google Shape;136;p15"/>
          <p:cNvSpPr txBox="1"/>
          <p:nvPr/>
        </p:nvSpPr>
        <p:spPr>
          <a:xfrm>
            <a:off x="3480450" y="4630200"/>
            <a:ext cx="5193900" cy="4488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37474F"/>
              </a:buClr>
              <a:buSzPts val="1500"/>
              <a:buFont typeface="Average"/>
              <a:buChar char="●"/>
            </a:pPr>
            <a:r>
              <a:rPr lang="en" sz="1500">
                <a:solidFill>
                  <a:srgbClr val="37474F"/>
                </a:solidFill>
                <a:latin typeface="Average"/>
                <a:ea typeface="Average"/>
                <a:cs typeface="Average"/>
                <a:sym typeface="Average"/>
              </a:rPr>
              <a:t>Interesting findings.</a:t>
            </a:r>
            <a:endParaRPr sz="1500">
              <a:solidFill>
                <a:srgbClr val="37474F"/>
              </a:solidFill>
              <a:latin typeface="Average"/>
              <a:ea typeface="Average"/>
              <a:cs typeface="Average"/>
              <a:sym typeface="Average"/>
            </a:endParaRPr>
          </a:p>
        </p:txBody>
      </p:sp>
      <p:pic>
        <p:nvPicPr>
          <p:cNvPr id="137" name="Google Shape;137;p15"/>
          <p:cNvPicPr preferRelativeResize="0"/>
          <p:nvPr/>
        </p:nvPicPr>
        <p:blipFill rotWithShape="1">
          <a:blip r:embed="rId3">
            <a:alphaModFix/>
          </a:blip>
          <a:srcRect b="0" l="0" r="0" t="0"/>
          <a:stretch/>
        </p:blipFill>
        <p:spPr>
          <a:xfrm>
            <a:off x="59903" y="4706500"/>
            <a:ext cx="365122" cy="365122"/>
          </a:xfrm>
          <a:prstGeom prst="rect">
            <a:avLst/>
          </a:prstGeom>
          <a:noFill/>
          <a:ln>
            <a:noFill/>
          </a:ln>
        </p:spPr>
      </p:pic>
      <p:sp>
        <p:nvSpPr>
          <p:cNvPr id="138" name="Google Shape;138;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42"/>
          <p:cNvSpPr txBox="1"/>
          <p:nvPr/>
        </p:nvSpPr>
        <p:spPr>
          <a:xfrm>
            <a:off x="10475" y="0"/>
            <a:ext cx="9144000" cy="5790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Prescriptive Analysis</a:t>
            </a:r>
            <a:endParaRPr sz="3000">
              <a:solidFill>
                <a:srgbClr val="FFFFFF"/>
              </a:solidFill>
              <a:latin typeface="Roboto"/>
              <a:ea typeface="Roboto"/>
              <a:cs typeface="Roboto"/>
              <a:sym typeface="Roboto"/>
            </a:endParaRPr>
          </a:p>
        </p:txBody>
      </p:sp>
      <p:grpSp>
        <p:nvGrpSpPr>
          <p:cNvPr id="493" name="Google Shape;493;p42"/>
          <p:cNvGrpSpPr/>
          <p:nvPr/>
        </p:nvGrpSpPr>
        <p:grpSpPr>
          <a:xfrm>
            <a:off x="341920" y="1079745"/>
            <a:ext cx="8481127" cy="3356886"/>
            <a:chOff x="944796" y="1295457"/>
            <a:chExt cx="7254407" cy="2552571"/>
          </a:xfrm>
        </p:grpSpPr>
        <p:sp>
          <p:nvSpPr>
            <p:cNvPr id="494" name="Google Shape;494;p42"/>
            <p:cNvSpPr/>
            <p:nvPr/>
          </p:nvSpPr>
          <p:spPr>
            <a:xfrm rot="-984884">
              <a:off x="7096892"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2"/>
            <p:cNvSpPr/>
            <p:nvPr/>
          </p:nvSpPr>
          <p:spPr>
            <a:xfrm flipH="1" rot="984884">
              <a:off x="6063278"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rot="-984884">
              <a:off x="5036629"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flipH="1" rot="984884">
              <a:off x="4005984"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rot="-984884">
              <a:off x="2983463"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2"/>
            <p:cNvSpPr/>
            <p:nvPr/>
          </p:nvSpPr>
          <p:spPr>
            <a:xfrm flipH="1" rot="984884">
              <a:off x="1952807" y="2556505"/>
              <a:ext cx="1116820" cy="5790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rot="-984884">
              <a:off x="930286" y="2556505"/>
              <a:ext cx="1116820" cy="5790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 name="Google Shape;501;p42"/>
            <p:cNvGrpSpPr/>
            <p:nvPr/>
          </p:nvGrpSpPr>
          <p:grpSpPr>
            <a:xfrm>
              <a:off x="2177540" y="2617313"/>
              <a:ext cx="1712700" cy="1230715"/>
              <a:chOff x="2114740" y="2543425"/>
              <a:chExt cx="1712700" cy="1230715"/>
            </a:xfrm>
          </p:grpSpPr>
          <p:sp>
            <p:nvSpPr>
              <p:cNvPr id="502" name="Google Shape;502;p42"/>
              <p:cNvSpPr txBox="1"/>
              <p:nvPr/>
            </p:nvSpPr>
            <p:spPr>
              <a:xfrm>
                <a:off x="2622642"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8D3"/>
                    </a:solidFill>
                    <a:latin typeface="Roboto"/>
                    <a:ea typeface="Roboto"/>
                    <a:cs typeface="Roboto"/>
                    <a:sym typeface="Roboto"/>
                  </a:rPr>
                  <a:t>20XX</a:t>
                </a:r>
                <a:endParaRPr b="1" sz="800">
                  <a:solidFill>
                    <a:srgbClr val="0C58D3"/>
                  </a:solidFill>
                  <a:latin typeface="Roboto"/>
                  <a:ea typeface="Roboto"/>
                  <a:cs typeface="Roboto"/>
                  <a:sym typeface="Roboto"/>
                </a:endParaRPr>
              </a:p>
            </p:txBody>
          </p:sp>
          <p:sp>
            <p:nvSpPr>
              <p:cNvPr id="503" name="Google Shape;503;p42"/>
              <p:cNvSpPr/>
              <p:nvPr/>
            </p:nvSpPr>
            <p:spPr>
              <a:xfrm rot="-1789476">
                <a:off x="2888080" y="2572699"/>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a:off x="2114740" y="3070640"/>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p42"/>
              <p:cNvSpPr txBox="1"/>
              <p:nvPr/>
            </p:nvSpPr>
            <p:spPr>
              <a:xfrm>
                <a:off x="2158990"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Lorem ipsum dolor sit amet, consectetur adipiscing. Lorem ipsum dolor sit.</a:t>
                </a:r>
                <a:endParaRPr sz="800">
                  <a:solidFill>
                    <a:srgbClr val="FFFFFF"/>
                  </a:solidFill>
                </a:endParaRPr>
              </a:p>
            </p:txBody>
          </p:sp>
          <p:sp>
            <p:nvSpPr>
              <p:cNvPr id="506" name="Google Shape;506;p42"/>
              <p:cNvSpPr/>
              <p:nvPr/>
            </p:nvSpPr>
            <p:spPr>
              <a:xfrm>
                <a:off x="2926090" y="300599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42"/>
            <p:cNvGrpSpPr/>
            <p:nvPr/>
          </p:nvGrpSpPr>
          <p:grpSpPr>
            <a:xfrm>
              <a:off x="4227940" y="2617313"/>
              <a:ext cx="1712700" cy="1230715"/>
              <a:chOff x="4165140" y="2543425"/>
              <a:chExt cx="1712700" cy="1230715"/>
            </a:xfrm>
          </p:grpSpPr>
          <p:sp>
            <p:nvSpPr>
              <p:cNvPr id="508" name="Google Shape;508;p42"/>
              <p:cNvSpPr/>
              <p:nvPr/>
            </p:nvSpPr>
            <p:spPr>
              <a:xfrm rot="-1789476">
                <a:off x="494125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2"/>
              <p:cNvSpPr txBox="1"/>
              <p:nvPr/>
            </p:nvSpPr>
            <p:spPr>
              <a:xfrm>
                <a:off x="466512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10" name="Google Shape;510;p42"/>
              <p:cNvSpPr/>
              <p:nvPr/>
            </p:nvSpPr>
            <p:spPr>
              <a:xfrm>
                <a:off x="4165140"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42"/>
              <p:cNvSpPr txBox="1"/>
              <p:nvPr/>
            </p:nvSpPr>
            <p:spPr>
              <a:xfrm>
                <a:off x="4209390"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Lorem ipsum dolor sit amet, consectetur adipiscing. Lorem ipsum dolor sit.</a:t>
                </a:r>
                <a:endParaRPr sz="800">
                  <a:solidFill>
                    <a:srgbClr val="5E5E5E"/>
                  </a:solidFill>
                </a:endParaRPr>
              </a:p>
            </p:txBody>
          </p:sp>
          <p:sp>
            <p:nvSpPr>
              <p:cNvPr id="512" name="Google Shape;512;p42"/>
              <p:cNvSpPr/>
              <p:nvPr/>
            </p:nvSpPr>
            <p:spPr>
              <a:xfrm>
                <a:off x="4976490"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42"/>
            <p:cNvGrpSpPr/>
            <p:nvPr/>
          </p:nvGrpSpPr>
          <p:grpSpPr>
            <a:xfrm>
              <a:off x="1140195" y="1295457"/>
              <a:ext cx="1712700" cy="1246754"/>
              <a:chOff x="1072790" y="1221570"/>
              <a:chExt cx="1712700" cy="1246754"/>
            </a:xfrm>
          </p:grpSpPr>
          <p:sp>
            <p:nvSpPr>
              <p:cNvPr id="514" name="Google Shape;514;p42"/>
              <p:cNvSpPr/>
              <p:nvPr/>
            </p:nvSpPr>
            <p:spPr>
              <a:xfrm>
                <a:off x="1072790" y="1221570"/>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5" name="Google Shape;515;p42"/>
              <p:cNvSpPr txBox="1"/>
              <p:nvPr/>
            </p:nvSpPr>
            <p:spPr>
              <a:xfrm>
                <a:off x="1579860"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8D3"/>
                    </a:solidFill>
                    <a:latin typeface="Roboto"/>
                    <a:ea typeface="Roboto"/>
                    <a:cs typeface="Roboto"/>
                    <a:sym typeface="Roboto"/>
                  </a:rPr>
                  <a:t>20XX</a:t>
                </a:r>
                <a:endParaRPr b="1" sz="800">
                  <a:solidFill>
                    <a:srgbClr val="0C58D3"/>
                  </a:solidFill>
                  <a:latin typeface="Roboto"/>
                  <a:ea typeface="Roboto"/>
                  <a:cs typeface="Roboto"/>
                  <a:sym typeface="Roboto"/>
                </a:endParaRPr>
              </a:p>
            </p:txBody>
          </p:sp>
          <p:sp>
            <p:nvSpPr>
              <p:cNvPr id="516" name="Google Shape;516;p42"/>
              <p:cNvSpPr/>
              <p:nvPr/>
            </p:nvSpPr>
            <p:spPr>
              <a:xfrm rot="10800000">
                <a:off x="1884115" y="1920663"/>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2"/>
              <p:cNvSpPr txBox="1"/>
              <p:nvPr/>
            </p:nvSpPr>
            <p:spPr>
              <a:xfrm>
                <a:off x="1117040"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Lorem ipsum dolor sit amet, consectetur adipiscing. Lorem ipsum dolor sit.</a:t>
                </a:r>
                <a:endParaRPr sz="800">
                  <a:solidFill>
                    <a:srgbClr val="FFFFFF"/>
                  </a:solidFill>
                </a:endParaRPr>
              </a:p>
            </p:txBody>
          </p:sp>
          <p:sp>
            <p:nvSpPr>
              <p:cNvPr id="518" name="Google Shape;518;p42"/>
              <p:cNvSpPr/>
              <p:nvPr/>
            </p:nvSpPr>
            <p:spPr>
              <a:xfrm rot="-1789476">
                <a:off x="1846080" y="2278597"/>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42"/>
            <p:cNvGrpSpPr/>
            <p:nvPr/>
          </p:nvGrpSpPr>
          <p:grpSpPr>
            <a:xfrm>
              <a:off x="3185940" y="1295457"/>
              <a:ext cx="1712700" cy="1246754"/>
              <a:chOff x="3123140" y="1221570"/>
              <a:chExt cx="1712700" cy="1246754"/>
            </a:xfrm>
          </p:grpSpPr>
          <p:sp>
            <p:nvSpPr>
              <p:cNvPr id="520" name="Google Shape;520;p42"/>
              <p:cNvSpPr/>
              <p:nvPr/>
            </p:nvSpPr>
            <p:spPr>
              <a:xfrm rot="-1789476">
                <a:off x="389925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txBox="1"/>
              <p:nvPr/>
            </p:nvSpPr>
            <p:spPr>
              <a:xfrm>
                <a:off x="363557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22" name="Google Shape;522;p42"/>
              <p:cNvSpPr/>
              <p:nvPr/>
            </p:nvSpPr>
            <p:spPr>
              <a:xfrm>
                <a:off x="3123140"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3" name="Google Shape;523;p42"/>
              <p:cNvSpPr/>
              <p:nvPr/>
            </p:nvSpPr>
            <p:spPr>
              <a:xfrm rot="10800000">
                <a:off x="3934465"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txBox="1"/>
              <p:nvPr/>
            </p:nvSpPr>
            <p:spPr>
              <a:xfrm>
                <a:off x="3167390"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Lorem ipsum dolor sit amet, consectetur adipiscing. Lorem ipsum dolor sit.</a:t>
                </a:r>
                <a:endParaRPr sz="800">
                  <a:solidFill>
                    <a:srgbClr val="5E5E5E"/>
                  </a:solidFill>
                </a:endParaRPr>
              </a:p>
            </p:txBody>
          </p:sp>
        </p:grpSp>
        <p:grpSp>
          <p:nvGrpSpPr>
            <p:cNvPr id="525" name="Google Shape;525;p42"/>
            <p:cNvGrpSpPr/>
            <p:nvPr/>
          </p:nvGrpSpPr>
          <p:grpSpPr>
            <a:xfrm>
              <a:off x="5253495" y="1295457"/>
              <a:ext cx="1712700" cy="1246754"/>
              <a:chOff x="5201245" y="1221570"/>
              <a:chExt cx="1712700" cy="1246754"/>
            </a:xfrm>
          </p:grpSpPr>
          <p:sp>
            <p:nvSpPr>
              <p:cNvPr id="526" name="Google Shape;526;p42"/>
              <p:cNvSpPr/>
              <p:nvPr/>
            </p:nvSpPr>
            <p:spPr>
              <a:xfrm rot="-1789476">
                <a:off x="597764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2"/>
              <p:cNvSpPr txBox="1"/>
              <p:nvPr/>
            </p:nvSpPr>
            <p:spPr>
              <a:xfrm>
                <a:off x="572178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28" name="Google Shape;528;p42"/>
              <p:cNvSpPr/>
              <p:nvPr/>
            </p:nvSpPr>
            <p:spPr>
              <a:xfrm>
                <a:off x="5201245"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9" name="Google Shape;529;p42"/>
              <p:cNvSpPr/>
              <p:nvPr/>
            </p:nvSpPr>
            <p:spPr>
              <a:xfrm rot="10800000">
                <a:off x="6012570" y="1920663"/>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txBox="1"/>
              <p:nvPr/>
            </p:nvSpPr>
            <p:spPr>
              <a:xfrm>
                <a:off x="5245495" y="125877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Lorem ipsum dolor sit amet, consectetur adipiscing. Lorem ipsum dolor sit.</a:t>
                </a:r>
                <a:endParaRPr sz="800">
                  <a:solidFill>
                    <a:srgbClr val="5E5E5E"/>
                  </a:solidFill>
                </a:endParaRPr>
              </a:p>
            </p:txBody>
          </p:sp>
        </p:grpSp>
        <p:grpSp>
          <p:nvGrpSpPr>
            <p:cNvPr id="531" name="Google Shape;531;p42"/>
            <p:cNvGrpSpPr/>
            <p:nvPr/>
          </p:nvGrpSpPr>
          <p:grpSpPr>
            <a:xfrm>
              <a:off x="6278353" y="2617313"/>
              <a:ext cx="1712700" cy="1230715"/>
              <a:chOff x="6282830" y="2543425"/>
              <a:chExt cx="1712700" cy="1230715"/>
            </a:xfrm>
          </p:grpSpPr>
          <p:sp>
            <p:nvSpPr>
              <p:cNvPr id="532" name="Google Shape;532;p42"/>
              <p:cNvSpPr/>
              <p:nvPr/>
            </p:nvSpPr>
            <p:spPr>
              <a:xfrm rot="-1789476">
                <a:off x="705894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txBox="1"/>
              <p:nvPr/>
            </p:nvSpPr>
            <p:spPr>
              <a:xfrm>
                <a:off x="678281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34" name="Google Shape;534;p42"/>
              <p:cNvSpPr/>
              <p:nvPr/>
            </p:nvSpPr>
            <p:spPr>
              <a:xfrm>
                <a:off x="6282830"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5" name="Google Shape;535;p42"/>
              <p:cNvSpPr txBox="1"/>
              <p:nvPr/>
            </p:nvSpPr>
            <p:spPr>
              <a:xfrm>
                <a:off x="6327080" y="3107840"/>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oboto"/>
                    <a:ea typeface="Roboto"/>
                    <a:cs typeface="Roboto"/>
                    <a:sym typeface="Roboto"/>
                  </a:rPr>
                  <a:t>Lorem ipsum dolor sit amet, consectetur adipiscing. Lorem ipsum dolor sit.</a:t>
                </a:r>
                <a:endParaRPr sz="800">
                  <a:solidFill>
                    <a:srgbClr val="5E5E5E"/>
                  </a:solidFill>
                </a:endParaRPr>
              </a:p>
            </p:txBody>
          </p:sp>
          <p:sp>
            <p:nvSpPr>
              <p:cNvPr id="536" name="Google Shape;536;p42"/>
              <p:cNvSpPr/>
              <p:nvPr/>
            </p:nvSpPr>
            <p:spPr>
              <a:xfrm>
                <a:off x="7094180" y="3005991"/>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42"/>
            <p:cNvSpPr/>
            <p:nvPr/>
          </p:nvSpPr>
          <p:spPr>
            <a:xfrm rot="-984884">
              <a:off x="7096892" y="2556505"/>
              <a:ext cx="1116820" cy="57901"/>
            </a:xfrm>
            <a:prstGeom prst="roundRect">
              <a:avLst>
                <a:gd fmla="val 50000"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flipH="1" rot="984884">
              <a:off x="6063278" y="2556505"/>
              <a:ext cx="1116820" cy="57901"/>
            </a:xfrm>
            <a:prstGeom prst="roundRect">
              <a:avLst>
                <a:gd fmla="val 50000"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rot="-984884">
              <a:off x="5036629"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flipH="1" rot="984884">
              <a:off x="4005984"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2"/>
            <p:cNvSpPr/>
            <p:nvPr/>
          </p:nvSpPr>
          <p:spPr>
            <a:xfrm rot="-984884">
              <a:off x="2983463" y="2556505"/>
              <a:ext cx="1116820" cy="57901"/>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2"/>
            <p:cNvSpPr/>
            <p:nvPr/>
          </p:nvSpPr>
          <p:spPr>
            <a:xfrm flipH="1" rot="984884">
              <a:off x="1952807" y="2556505"/>
              <a:ext cx="1116820" cy="5790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2"/>
            <p:cNvSpPr/>
            <p:nvPr/>
          </p:nvSpPr>
          <p:spPr>
            <a:xfrm rot="-984884">
              <a:off x="930286" y="2556505"/>
              <a:ext cx="1116820" cy="57901"/>
            </a:xfrm>
            <a:prstGeom prst="roundRect">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42"/>
            <p:cNvGrpSpPr/>
            <p:nvPr/>
          </p:nvGrpSpPr>
          <p:grpSpPr>
            <a:xfrm>
              <a:off x="2177540" y="2617313"/>
              <a:ext cx="1712700" cy="1230715"/>
              <a:chOff x="2114740" y="2543425"/>
              <a:chExt cx="1712700" cy="1230715"/>
            </a:xfrm>
          </p:grpSpPr>
          <p:sp>
            <p:nvSpPr>
              <p:cNvPr id="545" name="Google Shape;545;p42"/>
              <p:cNvSpPr txBox="1"/>
              <p:nvPr/>
            </p:nvSpPr>
            <p:spPr>
              <a:xfrm>
                <a:off x="2622642"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8D3"/>
                    </a:solidFill>
                    <a:latin typeface="Roboto"/>
                    <a:ea typeface="Roboto"/>
                    <a:cs typeface="Roboto"/>
                    <a:sym typeface="Roboto"/>
                  </a:rPr>
                  <a:t>20XX</a:t>
                </a:r>
                <a:endParaRPr b="1" sz="800">
                  <a:solidFill>
                    <a:srgbClr val="0C58D3"/>
                  </a:solidFill>
                  <a:latin typeface="Roboto"/>
                  <a:ea typeface="Roboto"/>
                  <a:cs typeface="Roboto"/>
                  <a:sym typeface="Roboto"/>
                </a:endParaRPr>
              </a:p>
            </p:txBody>
          </p:sp>
          <p:sp>
            <p:nvSpPr>
              <p:cNvPr id="546" name="Google Shape;546;p42"/>
              <p:cNvSpPr/>
              <p:nvPr/>
            </p:nvSpPr>
            <p:spPr>
              <a:xfrm rot="-1789476">
                <a:off x="2888080" y="2572699"/>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2114740" y="3070640"/>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8" name="Google Shape;548;p42"/>
              <p:cNvSpPr txBox="1"/>
              <p:nvPr/>
            </p:nvSpPr>
            <p:spPr>
              <a:xfrm>
                <a:off x="2158990" y="3107840"/>
                <a:ext cx="1624200" cy="624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600"/>
                  </a:spcAft>
                  <a:buNone/>
                </a:pPr>
                <a:r>
                  <a:rPr lang="en" sz="1000">
                    <a:solidFill>
                      <a:srgbClr val="FFFFFF"/>
                    </a:solidFill>
                    <a:latin typeface="Average"/>
                    <a:ea typeface="Average"/>
                    <a:cs typeface="Average"/>
                    <a:sym typeface="Average"/>
                  </a:rPr>
                  <a:t>The increase of volume is just people liquidating their stocks, meaning the stock’s value will decrease !</a:t>
                </a:r>
                <a:endParaRPr sz="1000">
                  <a:solidFill>
                    <a:srgbClr val="FFFFFF"/>
                  </a:solidFill>
                  <a:latin typeface="Average"/>
                  <a:ea typeface="Average"/>
                  <a:cs typeface="Average"/>
                  <a:sym typeface="Average"/>
                </a:endParaRPr>
              </a:p>
            </p:txBody>
          </p:sp>
          <p:sp>
            <p:nvSpPr>
              <p:cNvPr id="549" name="Google Shape;549;p42"/>
              <p:cNvSpPr/>
              <p:nvPr/>
            </p:nvSpPr>
            <p:spPr>
              <a:xfrm>
                <a:off x="2926090" y="300599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42"/>
            <p:cNvGrpSpPr/>
            <p:nvPr/>
          </p:nvGrpSpPr>
          <p:grpSpPr>
            <a:xfrm>
              <a:off x="4227940" y="2617313"/>
              <a:ext cx="1712700" cy="1230715"/>
              <a:chOff x="4165140" y="2543425"/>
              <a:chExt cx="1712700" cy="1230715"/>
            </a:xfrm>
          </p:grpSpPr>
          <p:sp>
            <p:nvSpPr>
              <p:cNvPr id="551" name="Google Shape;551;p42"/>
              <p:cNvSpPr/>
              <p:nvPr/>
            </p:nvSpPr>
            <p:spPr>
              <a:xfrm rot="-1789476">
                <a:off x="4941257" y="2572699"/>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txBox="1"/>
              <p:nvPr/>
            </p:nvSpPr>
            <p:spPr>
              <a:xfrm>
                <a:off x="466512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53" name="Google Shape;553;p42"/>
              <p:cNvSpPr/>
              <p:nvPr/>
            </p:nvSpPr>
            <p:spPr>
              <a:xfrm>
                <a:off x="4165140" y="307064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4" name="Google Shape;554;p42"/>
              <p:cNvSpPr txBox="1"/>
              <p:nvPr/>
            </p:nvSpPr>
            <p:spPr>
              <a:xfrm>
                <a:off x="4209390" y="3107840"/>
                <a:ext cx="1624200" cy="6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latin typeface="Average"/>
                    <a:ea typeface="Average"/>
                    <a:cs typeface="Average"/>
                    <a:sym typeface="Average"/>
                  </a:rPr>
                  <a:t>Pandemics</a:t>
                </a:r>
                <a:r>
                  <a:rPr b="1" lang="en" sz="1000">
                    <a:latin typeface="Average"/>
                    <a:ea typeface="Average"/>
                    <a:cs typeface="Average"/>
                    <a:sym typeface="Average"/>
                  </a:rPr>
                  <a:t> are a good time to invest on stocks that are low, because we will get out of this stronger !</a:t>
                </a:r>
                <a:endParaRPr b="1" sz="1000">
                  <a:latin typeface="Average"/>
                  <a:ea typeface="Average"/>
                  <a:cs typeface="Average"/>
                  <a:sym typeface="Average"/>
                </a:endParaRPr>
              </a:p>
            </p:txBody>
          </p:sp>
          <p:sp>
            <p:nvSpPr>
              <p:cNvPr id="555" name="Google Shape;555;p42"/>
              <p:cNvSpPr/>
              <p:nvPr/>
            </p:nvSpPr>
            <p:spPr>
              <a:xfrm>
                <a:off x="4976490" y="3005991"/>
                <a:ext cx="90000" cy="67500"/>
              </a:xfrm>
              <a:prstGeom prst="triangle">
                <a:avLst>
                  <a:gd fmla="val 50000"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42"/>
            <p:cNvGrpSpPr/>
            <p:nvPr/>
          </p:nvGrpSpPr>
          <p:grpSpPr>
            <a:xfrm>
              <a:off x="3185940" y="1295457"/>
              <a:ext cx="1712700" cy="1246754"/>
              <a:chOff x="3123140" y="1221570"/>
              <a:chExt cx="1712700" cy="1246754"/>
            </a:xfrm>
          </p:grpSpPr>
          <p:sp>
            <p:nvSpPr>
              <p:cNvPr id="557" name="Google Shape;557;p42"/>
              <p:cNvSpPr/>
              <p:nvPr/>
            </p:nvSpPr>
            <p:spPr>
              <a:xfrm rot="-1789476">
                <a:off x="3899258" y="2278597"/>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2"/>
              <p:cNvSpPr txBox="1"/>
              <p:nvPr/>
            </p:nvSpPr>
            <p:spPr>
              <a:xfrm>
                <a:off x="363557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59" name="Google Shape;559;p42"/>
              <p:cNvSpPr/>
              <p:nvPr/>
            </p:nvSpPr>
            <p:spPr>
              <a:xfrm>
                <a:off x="3123140" y="1221570"/>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0" name="Google Shape;560;p42"/>
              <p:cNvSpPr/>
              <p:nvPr/>
            </p:nvSpPr>
            <p:spPr>
              <a:xfrm rot="10800000">
                <a:off x="3934465" y="1920663"/>
                <a:ext cx="90000" cy="675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txBox="1"/>
              <p:nvPr/>
            </p:nvSpPr>
            <p:spPr>
              <a:xfrm>
                <a:off x="3167391" y="1258776"/>
                <a:ext cx="1668300" cy="624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600"/>
                  </a:spcAft>
                  <a:buNone/>
                </a:pPr>
                <a:r>
                  <a:rPr b="1" lang="en" sz="1000">
                    <a:latin typeface="Average"/>
                    <a:ea typeface="Average"/>
                    <a:cs typeface="Average"/>
                    <a:sym typeface="Average"/>
                  </a:rPr>
                  <a:t>If you find that there is</a:t>
                </a:r>
                <a:r>
                  <a:rPr b="1" lang="en" sz="1000">
                    <a:latin typeface="Average"/>
                    <a:ea typeface="Average"/>
                    <a:cs typeface="Average"/>
                    <a:sym typeface="Average"/>
                  </a:rPr>
                  <a:t> less activity for a year, that is the time to invest !</a:t>
                </a:r>
                <a:endParaRPr b="1" sz="1000">
                  <a:solidFill>
                    <a:srgbClr val="5E5E5E"/>
                  </a:solidFill>
                  <a:latin typeface="Average"/>
                  <a:ea typeface="Average"/>
                  <a:cs typeface="Average"/>
                  <a:sym typeface="Average"/>
                </a:endParaRPr>
              </a:p>
            </p:txBody>
          </p:sp>
        </p:grpSp>
        <p:grpSp>
          <p:nvGrpSpPr>
            <p:cNvPr id="562" name="Google Shape;562;p42"/>
            <p:cNvGrpSpPr/>
            <p:nvPr/>
          </p:nvGrpSpPr>
          <p:grpSpPr>
            <a:xfrm>
              <a:off x="5253495" y="1295457"/>
              <a:ext cx="1712700" cy="1246754"/>
              <a:chOff x="5201245" y="1221570"/>
              <a:chExt cx="1712700" cy="1246754"/>
            </a:xfrm>
          </p:grpSpPr>
          <p:sp>
            <p:nvSpPr>
              <p:cNvPr id="563" name="Google Shape;563;p42"/>
              <p:cNvSpPr/>
              <p:nvPr/>
            </p:nvSpPr>
            <p:spPr>
              <a:xfrm rot="-1789476">
                <a:off x="5977648" y="2278597"/>
                <a:ext cx="160451" cy="160451"/>
              </a:xfrm>
              <a:prstGeom prst="ellipse">
                <a:avLst/>
              </a:prstGeom>
              <a:solidFill>
                <a:schemeClr val="accent4"/>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nvSpPr>
            <p:spPr>
              <a:xfrm>
                <a:off x="5721781" y="198692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65" name="Google Shape;565;p42"/>
              <p:cNvSpPr/>
              <p:nvPr/>
            </p:nvSpPr>
            <p:spPr>
              <a:xfrm>
                <a:off x="5201245" y="1221570"/>
                <a:ext cx="1712700" cy="703500"/>
              </a:xfrm>
              <a:prstGeom prst="roundRect">
                <a:avLst>
                  <a:gd fmla="val 4485"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6" name="Google Shape;566;p42"/>
              <p:cNvSpPr/>
              <p:nvPr/>
            </p:nvSpPr>
            <p:spPr>
              <a:xfrm rot="10800000">
                <a:off x="6012570" y="1920663"/>
                <a:ext cx="90000" cy="67500"/>
              </a:xfrm>
              <a:prstGeom prst="triangle">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txBox="1"/>
              <p:nvPr/>
            </p:nvSpPr>
            <p:spPr>
              <a:xfrm>
                <a:off x="5267777" y="1241290"/>
                <a:ext cx="1624200" cy="624600"/>
              </a:xfrm>
              <a:prstGeom prst="rect">
                <a:avLst/>
              </a:prstGeom>
              <a:solidFill>
                <a:srgbClr val="0849E6"/>
              </a:solidFill>
              <a:ln cap="flat" cmpd="sng" w="952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Average"/>
                    <a:ea typeface="Average"/>
                    <a:cs typeface="Average"/>
                    <a:sym typeface="Average"/>
                  </a:rPr>
                  <a:t>T</a:t>
                </a:r>
                <a:r>
                  <a:rPr lang="en" sz="1000">
                    <a:solidFill>
                      <a:srgbClr val="FFFFFF"/>
                    </a:solidFill>
                    <a:latin typeface="Average"/>
                    <a:ea typeface="Average"/>
                    <a:cs typeface="Average"/>
                    <a:sym typeface="Average"/>
                  </a:rPr>
                  <a:t>here’s a ~45% chance your stock value will increase or decrease, and a ~10% chance your stock will stay the same !</a:t>
                </a:r>
                <a:endParaRPr sz="1000">
                  <a:solidFill>
                    <a:srgbClr val="FFFFFF"/>
                  </a:solidFill>
                  <a:latin typeface="Average"/>
                  <a:ea typeface="Average"/>
                  <a:cs typeface="Average"/>
                  <a:sym typeface="Average"/>
                </a:endParaRPr>
              </a:p>
            </p:txBody>
          </p:sp>
        </p:grpSp>
        <p:grpSp>
          <p:nvGrpSpPr>
            <p:cNvPr id="568" name="Google Shape;568;p42"/>
            <p:cNvGrpSpPr/>
            <p:nvPr/>
          </p:nvGrpSpPr>
          <p:grpSpPr>
            <a:xfrm>
              <a:off x="6278353" y="2617313"/>
              <a:ext cx="1712700" cy="1230715"/>
              <a:chOff x="6282830" y="2543425"/>
              <a:chExt cx="1712700" cy="1230715"/>
            </a:xfrm>
          </p:grpSpPr>
          <p:sp>
            <p:nvSpPr>
              <p:cNvPr id="569" name="Google Shape;569;p42"/>
              <p:cNvSpPr/>
              <p:nvPr/>
            </p:nvSpPr>
            <p:spPr>
              <a:xfrm rot="-1789476">
                <a:off x="7058947" y="2572699"/>
                <a:ext cx="160451" cy="160451"/>
              </a:xfrm>
              <a:prstGeom prst="ellipse">
                <a:avLst/>
              </a:prstGeom>
              <a:solidFill>
                <a:srgbClr val="FFFFFF"/>
              </a:solid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txBox="1"/>
              <p:nvPr/>
            </p:nvSpPr>
            <p:spPr>
              <a:xfrm>
                <a:off x="6782819" y="2737212"/>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oboto"/>
                    <a:ea typeface="Roboto"/>
                    <a:cs typeface="Roboto"/>
                    <a:sym typeface="Roboto"/>
                  </a:rPr>
                  <a:t>20XX</a:t>
                </a:r>
                <a:endParaRPr b="1" sz="800">
                  <a:solidFill>
                    <a:srgbClr val="5E5E5E"/>
                  </a:solidFill>
                  <a:latin typeface="Roboto"/>
                  <a:ea typeface="Roboto"/>
                  <a:cs typeface="Roboto"/>
                  <a:sym typeface="Roboto"/>
                </a:endParaRPr>
              </a:p>
            </p:txBody>
          </p:sp>
          <p:sp>
            <p:nvSpPr>
              <p:cNvPr id="571" name="Google Shape;571;p42"/>
              <p:cNvSpPr/>
              <p:nvPr/>
            </p:nvSpPr>
            <p:spPr>
              <a:xfrm>
                <a:off x="6282830" y="3070640"/>
                <a:ext cx="1712700" cy="703500"/>
              </a:xfrm>
              <a:prstGeom prst="roundRect">
                <a:avLst>
                  <a:gd fmla="val 4485" name="adj"/>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2" name="Google Shape;572;p42"/>
              <p:cNvSpPr txBox="1"/>
              <p:nvPr/>
            </p:nvSpPr>
            <p:spPr>
              <a:xfrm>
                <a:off x="6337045" y="3112393"/>
                <a:ext cx="1624200" cy="624600"/>
              </a:xfrm>
              <a:prstGeom prst="rect">
                <a:avLst/>
              </a:prstGeom>
              <a:solidFill>
                <a:srgbClr val="1155CC"/>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a:solidFill>
                      <a:srgbClr val="FAFAFA"/>
                    </a:solidFill>
                    <a:latin typeface="Average"/>
                    <a:ea typeface="Average"/>
                    <a:cs typeface="Average"/>
                    <a:sym typeface="Average"/>
                  </a:rPr>
                  <a:t>An investment that looks bad in the short term could prove quite profitable in the fullness of time !</a:t>
                </a:r>
                <a:endParaRPr sz="1000">
                  <a:solidFill>
                    <a:srgbClr val="FAFAFA"/>
                  </a:solidFill>
                  <a:latin typeface="Average"/>
                  <a:ea typeface="Average"/>
                  <a:cs typeface="Average"/>
                  <a:sym typeface="Average"/>
                </a:endParaRPr>
              </a:p>
              <a:p>
                <a:pPr indent="0" lvl="0" marL="0" rtl="0" algn="just">
                  <a:lnSpc>
                    <a:spcPct val="115000"/>
                  </a:lnSpc>
                  <a:spcBef>
                    <a:spcPts val="1600"/>
                  </a:spcBef>
                  <a:spcAft>
                    <a:spcPts val="1600"/>
                  </a:spcAft>
                  <a:buNone/>
                </a:pPr>
                <a:r>
                  <a:t/>
                </a:r>
                <a:endParaRPr sz="1000">
                  <a:solidFill>
                    <a:srgbClr val="FAFAFA"/>
                  </a:solidFill>
                  <a:latin typeface="Average"/>
                  <a:ea typeface="Average"/>
                  <a:cs typeface="Average"/>
                  <a:sym typeface="Average"/>
                </a:endParaRPr>
              </a:p>
            </p:txBody>
          </p:sp>
          <p:sp>
            <p:nvSpPr>
              <p:cNvPr id="573" name="Google Shape;573;p42"/>
              <p:cNvSpPr/>
              <p:nvPr/>
            </p:nvSpPr>
            <p:spPr>
              <a:xfrm>
                <a:off x="7094180" y="3005991"/>
                <a:ext cx="90000" cy="67500"/>
              </a:xfrm>
              <a:prstGeom prst="triangle">
                <a:avLst>
                  <a:gd fmla="val 50000" name="adj"/>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42"/>
            <p:cNvSpPr/>
            <p:nvPr/>
          </p:nvSpPr>
          <p:spPr>
            <a:xfrm>
              <a:off x="1140195" y="1295457"/>
              <a:ext cx="1712700" cy="703500"/>
            </a:xfrm>
            <a:prstGeom prst="roundRect">
              <a:avLst>
                <a:gd fmla="val 4485"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5" name="Google Shape;575;p42"/>
            <p:cNvSpPr/>
            <p:nvPr/>
          </p:nvSpPr>
          <p:spPr>
            <a:xfrm rot="10800000">
              <a:off x="1951520" y="1994551"/>
              <a:ext cx="90000" cy="67500"/>
            </a:xfrm>
            <a:prstGeom prst="triangle">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2"/>
            <p:cNvSpPr txBox="1"/>
            <p:nvPr/>
          </p:nvSpPr>
          <p:spPr>
            <a:xfrm>
              <a:off x="1184445" y="1332657"/>
              <a:ext cx="16242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rgbClr val="FFFFFF"/>
                  </a:solidFill>
                  <a:latin typeface="Average"/>
                  <a:ea typeface="Average"/>
                  <a:cs typeface="Average"/>
                  <a:sym typeface="Average"/>
                </a:rPr>
                <a:t>Don’t participate in any stock activity when a majority of the population are doing transactions !</a:t>
              </a:r>
              <a:endParaRPr sz="1000">
                <a:solidFill>
                  <a:srgbClr val="FFFFFF"/>
                </a:solidFill>
                <a:latin typeface="Average"/>
                <a:ea typeface="Average"/>
                <a:cs typeface="Average"/>
                <a:sym typeface="Average"/>
              </a:endParaRPr>
            </a:p>
          </p:txBody>
        </p:sp>
        <p:sp>
          <p:nvSpPr>
            <p:cNvPr id="577" name="Google Shape;577;p42"/>
            <p:cNvSpPr/>
            <p:nvPr/>
          </p:nvSpPr>
          <p:spPr>
            <a:xfrm rot="-1789476">
              <a:off x="1913485" y="2352485"/>
              <a:ext cx="160451" cy="160451"/>
            </a:xfrm>
            <a:prstGeom prst="ellipse">
              <a:avLst/>
            </a:prstGeom>
            <a:solidFill>
              <a:srgbClr val="FFFFFF"/>
            </a:solidFill>
            <a:ln cap="flat" cmpd="sng" w="38100">
              <a:solidFill>
                <a:srgbClr val="0C5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2"/>
            <p:cNvSpPr/>
            <p:nvPr/>
          </p:nvSpPr>
          <p:spPr>
            <a:xfrm>
              <a:off x="3877250" y="213002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p:nvPr/>
          </p:nvSpPr>
          <p:spPr>
            <a:xfrm>
              <a:off x="1825750" y="213002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2"/>
            <p:cNvSpPr/>
            <p:nvPr/>
          </p:nvSpPr>
          <p:spPr>
            <a:xfrm>
              <a:off x="5928750" y="213002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2"/>
            <p:cNvSpPr/>
            <p:nvPr/>
          </p:nvSpPr>
          <p:spPr>
            <a:xfrm>
              <a:off x="2857950" y="287137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2"/>
            <p:cNvSpPr/>
            <p:nvPr/>
          </p:nvSpPr>
          <p:spPr>
            <a:xfrm>
              <a:off x="4908350" y="287137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2"/>
            <p:cNvSpPr/>
            <p:nvPr/>
          </p:nvSpPr>
          <p:spPr>
            <a:xfrm>
              <a:off x="6958750" y="2871375"/>
              <a:ext cx="351900" cy="193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3"/>
          <p:cNvSpPr txBox="1"/>
          <p:nvPr/>
        </p:nvSpPr>
        <p:spPr>
          <a:xfrm>
            <a:off x="10475" y="0"/>
            <a:ext cx="9144000" cy="6744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Conclusion</a:t>
            </a:r>
            <a:endParaRPr sz="3200">
              <a:solidFill>
                <a:srgbClr val="FFFFFF"/>
              </a:solidFill>
              <a:latin typeface="Average"/>
              <a:ea typeface="Average"/>
              <a:cs typeface="Average"/>
              <a:sym typeface="Average"/>
            </a:endParaRPr>
          </a:p>
        </p:txBody>
      </p:sp>
      <p:sp>
        <p:nvSpPr>
          <p:cNvPr id="589" name="Google Shape;589;p43"/>
          <p:cNvSpPr/>
          <p:nvPr/>
        </p:nvSpPr>
        <p:spPr>
          <a:xfrm rot="-2668128">
            <a:off x="5007268" y="4376824"/>
            <a:ext cx="320333" cy="122195"/>
          </a:xfrm>
          <a:prstGeom prst="corner">
            <a:avLst>
              <a:gd fmla="val 18804" name="adj1"/>
              <a:gd fmla="val 1814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pic>
        <p:nvPicPr>
          <p:cNvPr id="590" name="Google Shape;590;p43"/>
          <p:cNvPicPr preferRelativeResize="0"/>
          <p:nvPr/>
        </p:nvPicPr>
        <p:blipFill>
          <a:blip r:embed="rId3">
            <a:alphaModFix/>
          </a:blip>
          <a:stretch>
            <a:fillRect/>
          </a:stretch>
        </p:blipFill>
        <p:spPr>
          <a:xfrm>
            <a:off x="8501200" y="121050"/>
            <a:ext cx="585975" cy="818400"/>
          </a:xfrm>
          <a:prstGeom prst="rect">
            <a:avLst/>
          </a:prstGeom>
          <a:noFill/>
          <a:ln>
            <a:noFill/>
          </a:ln>
        </p:spPr>
      </p:pic>
      <p:pic>
        <p:nvPicPr>
          <p:cNvPr id="591" name="Google Shape;591;p43"/>
          <p:cNvPicPr preferRelativeResize="0"/>
          <p:nvPr/>
        </p:nvPicPr>
        <p:blipFill>
          <a:blip r:embed="rId4">
            <a:alphaModFix/>
          </a:blip>
          <a:stretch>
            <a:fillRect/>
          </a:stretch>
        </p:blipFill>
        <p:spPr>
          <a:xfrm>
            <a:off x="586750" y="1376550"/>
            <a:ext cx="500598" cy="500598"/>
          </a:xfrm>
          <a:prstGeom prst="rect">
            <a:avLst/>
          </a:prstGeom>
          <a:noFill/>
          <a:ln>
            <a:noFill/>
          </a:ln>
        </p:spPr>
      </p:pic>
      <p:grpSp>
        <p:nvGrpSpPr>
          <p:cNvPr id="592" name="Google Shape;592;p43"/>
          <p:cNvGrpSpPr/>
          <p:nvPr/>
        </p:nvGrpSpPr>
        <p:grpSpPr>
          <a:xfrm>
            <a:off x="277259" y="871677"/>
            <a:ext cx="8147726" cy="4143690"/>
            <a:chOff x="495779" y="708412"/>
            <a:chExt cx="7705434" cy="3726675"/>
          </a:xfrm>
        </p:grpSpPr>
        <p:sp>
          <p:nvSpPr>
            <p:cNvPr id="593" name="Google Shape;593;p43"/>
            <p:cNvSpPr/>
            <p:nvPr/>
          </p:nvSpPr>
          <p:spPr>
            <a:xfrm>
              <a:off x="4354429" y="708412"/>
              <a:ext cx="1007100" cy="3003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FFFFFF"/>
                </a:solidFill>
                <a:latin typeface="Average"/>
                <a:ea typeface="Average"/>
                <a:cs typeface="Average"/>
                <a:sym typeface="Average"/>
              </a:endParaRPr>
            </a:p>
          </p:txBody>
        </p:sp>
        <p:sp>
          <p:nvSpPr>
            <p:cNvPr id="594" name="Google Shape;594;p43"/>
            <p:cNvSpPr/>
            <p:nvPr/>
          </p:nvSpPr>
          <p:spPr>
            <a:xfrm>
              <a:off x="5373412" y="708412"/>
              <a:ext cx="2827800" cy="300300"/>
            </a:xfrm>
            <a:prstGeom prst="rect">
              <a:avLst/>
            </a:prstGeom>
            <a:gradFill>
              <a:gsLst>
                <a:gs pos="0">
                  <a:srgbClr val="3177EE"/>
                </a:gs>
                <a:gs pos="100000">
                  <a:srgbClr val="113D8A"/>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Average"/>
                  <a:ea typeface="Average"/>
                  <a:cs typeface="Average"/>
                  <a:sym typeface="Average"/>
                </a:rPr>
                <a:t>Achievements</a:t>
              </a:r>
              <a:endParaRPr b="1" sz="1300">
                <a:solidFill>
                  <a:srgbClr val="FFFFFF"/>
                </a:solidFill>
                <a:latin typeface="Average"/>
                <a:ea typeface="Average"/>
                <a:cs typeface="Average"/>
                <a:sym typeface="Average"/>
              </a:endParaRPr>
            </a:p>
          </p:txBody>
        </p:sp>
        <p:sp>
          <p:nvSpPr>
            <p:cNvPr id="595" name="Google Shape;595;p43"/>
            <p:cNvSpPr/>
            <p:nvPr/>
          </p:nvSpPr>
          <p:spPr>
            <a:xfrm>
              <a:off x="4354429" y="1704837"/>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596" name="Google Shape;596;p43"/>
            <p:cNvSpPr/>
            <p:nvPr/>
          </p:nvSpPr>
          <p:spPr>
            <a:xfrm>
              <a:off x="5373412" y="2390112"/>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FFFFFF"/>
                  </a:solidFill>
                  <a:latin typeface="Average"/>
                  <a:ea typeface="Average"/>
                  <a:cs typeface="Average"/>
                  <a:sym typeface="Average"/>
                </a:rPr>
                <a:t>Achieved the best stock prediction even during global pandemic, using our optimal model ! Multivariate LSTM!!</a:t>
              </a:r>
              <a:endParaRPr sz="1300">
                <a:solidFill>
                  <a:srgbClr val="FFFFFF"/>
                </a:solidFill>
                <a:latin typeface="Average"/>
                <a:ea typeface="Average"/>
                <a:cs typeface="Average"/>
                <a:sym typeface="Average"/>
              </a:endParaRPr>
            </a:p>
          </p:txBody>
        </p:sp>
        <p:sp>
          <p:nvSpPr>
            <p:cNvPr id="597" name="Google Shape;597;p43"/>
            <p:cNvSpPr/>
            <p:nvPr/>
          </p:nvSpPr>
          <p:spPr>
            <a:xfrm>
              <a:off x="4354429" y="2390112"/>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598" name="Google Shape;598;p43"/>
            <p:cNvSpPr/>
            <p:nvPr/>
          </p:nvSpPr>
          <p:spPr>
            <a:xfrm>
              <a:off x="5373408" y="3075375"/>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lnSpc>
                  <a:spcPct val="100000"/>
                </a:lnSpc>
                <a:spcBef>
                  <a:spcPts val="100"/>
                </a:spcBef>
                <a:spcAft>
                  <a:spcPts val="0"/>
                </a:spcAft>
                <a:buNone/>
              </a:pPr>
              <a:r>
                <a:rPr lang="en" sz="1300">
                  <a:solidFill>
                    <a:srgbClr val="EFEEF5"/>
                  </a:solidFill>
                  <a:latin typeface="Average"/>
                  <a:ea typeface="Average"/>
                  <a:cs typeface="Average"/>
                  <a:sym typeface="Average"/>
                </a:rPr>
                <a:t>Our model lets you make decisions when and where to invest!</a:t>
              </a:r>
              <a:endParaRPr sz="1300">
                <a:solidFill>
                  <a:srgbClr val="EFEEF5"/>
                </a:solidFill>
                <a:latin typeface="Average"/>
                <a:ea typeface="Average"/>
                <a:cs typeface="Average"/>
                <a:sym typeface="Average"/>
              </a:endParaRPr>
            </a:p>
            <a:p>
              <a:pPr indent="0" lvl="0" marL="0" rtl="0" algn="l">
                <a:lnSpc>
                  <a:spcPct val="115000"/>
                </a:lnSpc>
                <a:spcBef>
                  <a:spcPts val="0"/>
                </a:spcBef>
                <a:spcAft>
                  <a:spcPts val="1600"/>
                </a:spcAft>
                <a:buNone/>
              </a:pPr>
              <a:r>
                <a:t/>
              </a:r>
              <a:endParaRPr sz="1200">
                <a:solidFill>
                  <a:srgbClr val="FFFFFF"/>
                </a:solidFill>
                <a:latin typeface="Roboto"/>
                <a:ea typeface="Roboto"/>
                <a:cs typeface="Roboto"/>
                <a:sym typeface="Roboto"/>
              </a:endParaRPr>
            </a:p>
          </p:txBody>
        </p:sp>
        <p:sp>
          <p:nvSpPr>
            <p:cNvPr id="599" name="Google Shape;599;p43"/>
            <p:cNvSpPr/>
            <p:nvPr/>
          </p:nvSpPr>
          <p:spPr>
            <a:xfrm>
              <a:off x="4354429" y="3075387"/>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00" name="Google Shape;600;p43"/>
            <p:cNvSpPr/>
            <p:nvPr/>
          </p:nvSpPr>
          <p:spPr>
            <a:xfrm>
              <a:off x="5373412" y="3760662"/>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Average"/>
                  <a:ea typeface="Average"/>
                  <a:cs typeface="Average"/>
                  <a:sym typeface="Average"/>
                </a:rPr>
                <a:t>Our model is ready to predict the stocks during covid-19 phase 2 or phase 3 or any yet to be named global pandemics !</a:t>
              </a:r>
              <a:endParaRPr sz="1300">
                <a:solidFill>
                  <a:srgbClr val="FFFFFF"/>
                </a:solidFill>
                <a:latin typeface="Average"/>
                <a:ea typeface="Average"/>
                <a:cs typeface="Average"/>
                <a:sym typeface="Average"/>
              </a:endParaRPr>
            </a:p>
          </p:txBody>
        </p:sp>
        <p:sp>
          <p:nvSpPr>
            <p:cNvPr id="601" name="Google Shape;601;p43"/>
            <p:cNvSpPr/>
            <p:nvPr/>
          </p:nvSpPr>
          <p:spPr>
            <a:xfrm>
              <a:off x="4354429" y="3760662"/>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02" name="Google Shape;602;p43"/>
            <p:cNvSpPr/>
            <p:nvPr/>
          </p:nvSpPr>
          <p:spPr>
            <a:xfrm>
              <a:off x="5373412" y="1019562"/>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FFFFFF"/>
                  </a:solidFill>
                  <a:latin typeface="Average"/>
                  <a:ea typeface="Average"/>
                  <a:cs typeface="Average"/>
                  <a:sym typeface="Average"/>
                </a:rPr>
                <a:t>More the trading, lesser the general profit !</a:t>
              </a:r>
              <a:endParaRPr sz="1300">
                <a:solidFill>
                  <a:srgbClr val="FFFFFF"/>
                </a:solidFill>
                <a:latin typeface="Average"/>
                <a:ea typeface="Average"/>
                <a:cs typeface="Average"/>
                <a:sym typeface="Average"/>
              </a:endParaRPr>
            </a:p>
          </p:txBody>
        </p:sp>
        <p:sp>
          <p:nvSpPr>
            <p:cNvPr id="603" name="Google Shape;603;p43"/>
            <p:cNvSpPr/>
            <p:nvPr/>
          </p:nvSpPr>
          <p:spPr>
            <a:xfrm>
              <a:off x="4354429" y="1019562"/>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04" name="Google Shape;604;p43"/>
            <p:cNvSpPr/>
            <p:nvPr/>
          </p:nvSpPr>
          <p:spPr>
            <a:xfrm>
              <a:off x="1514762" y="708437"/>
              <a:ext cx="2827800" cy="300300"/>
            </a:xfrm>
            <a:prstGeom prst="rect">
              <a:avLst/>
            </a:prstGeom>
            <a:gradFill>
              <a:gsLst>
                <a:gs pos="0">
                  <a:srgbClr val="3177EE"/>
                </a:gs>
                <a:gs pos="100000">
                  <a:srgbClr val="113D8A"/>
                </a:gs>
              </a:gsLst>
              <a:lin ang="5400012" scaled="0"/>
            </a:gra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Average"/>
                  <a:ea typeface="Average"/>
                  <a:cs typeface="Average"/>
                  <a:sym typeface="Average"/>
                </a:rPr>
                <a:t>Findings</a:t>
              </a:r>
              <a:endParaRPr b="1" sz="1500">
                <a:solidFill>
                  <a:srgbClr val="FFFFFF"/>
                </a:solidFill>
                <a:latin typeface="Average"/>
                <a:ea typeface="Average"/>
                <a:cs typeface="Average"/>
                <a:sym typeface="Average"/>
              </a:endParaRPr>
            </a:p>
          </p:txBody>
        </p:sp>
        <p:sp>
          <p:nvSpPr>
            <p:cNvPr id="605" name="Google Shape;605;p43"/>
            <p:cNvSpPr/>
            <p:nvPr/>
          </p:nvSpPr>
          <p:spPr>
            <a:xfrm>
              <a:off x="1514762" y="1704862"/>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rgbClr val="FFFFFF"/>
                  </a:solidFill>
                  <a:latin typeface="Average"/>
                  <a:ea typeface="Average"/>
                  <a:cs typeface="Average"/>
                  <a:sym typeface="Average"/>
                </a:rPr>
                <a:t>More Active the  trading is the more frequent the stock will close with lesser value !</a:t>
              </a:r>
              <a:endParaRPr sz="1300">
                <a:solidFill>
                  <a:srgbClr val="FFFFFF"/>
                </a:solidFill>
                <a:latin typeface="Average"/>
                <a:ea typeface="Average"/>
                <a:cs typeface="Average"/>
                <a:sym typeface="Average"/>
              </a:endParaRPr>
            </a:p>
          </p:txBody>
        </p:sp>
        <p:sp>
          <p:nvSpPr>
            <p:cNvPr id="606" name="Google Shape;606;p43"/>
            <p:cNvSpPr/>
            <p:nvPr/>
          </p:nvSpPr>
          <p:spPr>
            <a:xfrm>
              <a:off x="495779" y="1704862"/>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07" name="Google Shape;607;p43"/>
            <p:cNvSpPr/>
            <p:nvPr/>
          </p:nvSpPr>
          <p:spPr>
            <a:xfrm>
              <a:off x="1514769" y="2390135"/>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rgbClr val="FFFFFF"/>
                  </a:solidFill>
                  <a:latin typeface="Average"/>
                  <a:ea typeface="Average"/>
                  <a:cs typeface="Average"/>
                  <a:sym typeface="Average"/>
                </a:rPr>
                <a:t>U.S. stocks rebounded,as a </a:t>
              </a:r>
              <a:r>
                <a:rPr b="1" lang="en" sz="1300">
                  <a:solidFill>
                    <a:srgbClr val="FFFFFF"/>
                  </a:solidFill>
                  <a:latin typeface="Average"/>
                  <a:ea typeface="Average"/>
                  <a:cs typeface="Average"/>
                  <a:sym typeface="Average"/>
                </a:rPr>
                <a:t>$2 trillion </a:t>
              </a:r>
              <a:r>
                <a:rPr lang="en" sz="1300">
                  <a:solidFill>
                    <a:srgbClr val="FFFFFF"/>
                  </a:solidFill>
                  <a:latin typeface="Average"/>
                  <a:ea typeface="Average"/>
                  <a:cs typeface="Average"/>
                  <a:sym typeface="Average"/>
                </a:rPr>
                <a:t>coronavirus stimulus package was approved in Congress !</a:t>
              </a:r>
              <a:endParaRPr sz="1300">
                <a:solidFill>
                  <a:srgbClr val="FFFFFF"/>
                </a:solidFill>
                <a:latin typeface="Average"/>
                <a:ea typeface="Average"/>
                <a:cs typeface="Average"/>
                <a:sym typeface="Average"/>
              </a:endParaRPr>
            </a:p>
          </p:txBody>
        </p:sp>
        <p:sp>
          <p:nvSpPr>
            <p:cNvPr id="608" name="Google Shape;608;p43"/>
            <p:cNvSpPr/>
            <p:nvPr/>
          </p:nvSpPr>
          <p:spPr>
            <a:xfrm>
              <a:off x="495783" y="2390135"/>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09" name="Google Shape;609;p43"/>
            <p:cNvSpPr/>
            <p:nvPr/>
          </p:nvSpPr>
          <p:spPr>
            <a:xfrm>
              <a:off x="1514769" y="3075303"/>
              <a:ext cx="2827800" cy="674400"/>
            </a:xfrm>
            <a:prstGeom prst="rect">
              <a:avLst/>
            </a:prstGeom>
            <a:solidFill>
              <a:srgbClr val="0C58D3"/>
            </a:solidFill>
            <a:ln cap="flat" cmpd="sng" w="9525">
              <a:solidFill>
                <a:srgbClr val="1155CC"/>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FFFFFF"/>
                  </a:solidFill>
                  <a:latin typeface="Average"/>
                  <a:ea typeface="Average"/>
                  <a:cs typeface="Average"/>
                  <a:sym typeface="Average"/>
                </a:rPr>
                <a:t>Few companies seem to be doing well even during pandemic ! We suspect this because of people leaning on their tech gadgets</a:t>
              </a:r>
              <a:r>
                <a:rPr lang="en" sz="1200">
                  <a:solidFill>
                    <a:srgbClr val="FFFFFF"/>
                  </a:solidFill>
                  <a:latin typeface="Average"/>
                  <a:ea typeface="Average"/>
                  <a:cs typeface="Average"/>
                  <a:sym typeface="Average"/>
                </a:rPr>
                <a:t>.</a:t>
              </a:r>
              <a:endParaRPr sz="1300">
                <a:solidFill>
                  <a:srgbClr val="FFFFFF"/>
                </a:solidFill>
                <a:latin typeface="Average"/>
                <a:ea typeface="Average"/>
                <a:cs typeface="Average"/>
                <a:sym typeface="Average"/>
              </a:endParaRPr>
            </a:p>
            <a:p>
              <a:pPr indent="0" lvl="0" marL="0" rtl="0" algn="just">
                <a:spcBef>
                  <a:spcPts val="0"/>
                </a:spcBef>
                <a:spcAft>
                  <a:spcPts val="0"/>
                </a:spcAft>
                <a:buNone/>
              </a:pPr>
              <a:r>
                <a:t/>
              </a:r>
              <a:endParaRPr sz="1100">
                <a:solidFill>
                  <a:srgbClr val="FFFFFF"/>
                </a:solidFill>
                <a:latin typeface="Average"/>
                <a:ea typeface="Average"/>
                <a:cs typeface="Average"/>
                <a:sym typeface="Average"/>
              </a:endParaRPr>
            </a:p>
          </p:txBody>
        </p:sp>
        <p:sp>
          <p:nvSpPr>
            <p:cNvPr id="610" name="Google Shape;610;p43"/>
            <p:cNvSpPr/>
            <p:nvPr/>
          </p:nvSpPr>
          <p:spPr>
            <a:xfrm>
              <a:off x="495783" y="3075400"/>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11" name="Google Shape;611;p43"/>
            <p:cNvSpPr/>
            <p:nvPr/>
          </p:nvSpPr>
          <p:spPr>
            <a:xfrm>
              <a:off x="1514769" y="3760568"/>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Average"/>
                  <a:ea typeface="Average"/>
                  <a:cs typeface="Average"/>
                  <a:sym typeface="Average"/>
                </a:rPr>
                <a:t>Crude oil stocks </a:t>
              </a:r>
              <a:r>
                <a:rPr lang="en" sz="1300">
                  <a:solidFill>
                    <a:srgbClr val="FFFFFF"/>
                  </a:solidFill>
                  <a:latin typeface="Average"/>
                  <a:ea typeface="Average"/>
                  <a:cs typeface="Average"/>
                  <a:sym typeface="Average"/>
                </a:rPr>
                <a:t>received</a:t>
              </a:r>
              <a:r>
                <a:rPr lang="en" sz="1300">
                  <a:solidFill>
                    <a:srgbClr val="FFFFFF"/>
                  </a:solidFill>
                  <a:latin typeface="Average"/>
                  <a:ea typeface="Average"/>
                  <a:cs typeface="Average"/>
                  <a:sym typeface="Average"/>
                </a:rPr>
                <a:t> the worst hit among other industries!</a:t>
              </a:r>
              <a:endParaRPr sz="1300">
                <a:solidFill>
                  <a:srgbClr val="FFFFFF"/>
                </a:solidFill>
                <a:latin typeface="Average"/>
                <a:ea typeface="Average"/>
                <a:cs typeface="Average"/>
                <a:sym typeface="Average"/>
              </a:endParaRPr>
            </a:p>
          </p:txBody>
        </p:sp>
        <p:sp>
          <p:nvSpPr>
            <p:cNvPr id="612" name="Google Shape;612;p43"/>
            <p:cNvSpPr/>
            <p:nvPr/>
          </p:nvSpPr>
          <p:spPr>
            <a:xfrm>
              <a:off x="495779" y="3760687"/>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13" name="Google Shape;613;p43"/>
            <p:cNvSpPr/>
            <p:nvPr/>
          </p:nvSpPr>
          <p:spPr>
            <a:xfrm>
              <a:off x="1514762" y="1019587"/>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300">
                  <a:solidFill>
                    <a:srgbClr val="FFFFFF"/>
                  </a:solidFill>
                  <a:latin typeface="Average"/>
                  <a:ea typeface="Average"/>
                  <a:cs typeface="Average"/>
                  <a:sym typeface="Average"/>
                </a:rPr>
                <a:t>Stocks did well in </a:t>
              </a:r>
              <a:r>
                <a:rPr b="1" lang="en" sz="1300">
                  <a:solidFill>
                    <a:srgbClr val="FFFFFF"/>
                  </a:solidFill>
                  <a:latin typeface="Average"/>
                  <a:ea typeface="Average"/>
                  <a:cs typeface="Average"/>
                  <a:sym typeface="Average"/>
                </a:rPr>
                <a:t>2015 </a:t>
              </a:r>
              <a:r>
                <a:rPr lang="en" sz="1300">
                  <a:solidFill>
                    <a:srgbClr val="FFFFFF"/>
                  </a:solidFill>
                  <a:latin typeface="Average"/>
                  <a:ea typeface="Average"/>
                  <a:cs typeface="Average"/>
                  <a:sym typeface="Average"/>
                </a:rPr>
                <a:t>compared to the other years !</a:t>
              </a:r>
              <a:endParaRPr sz="1300">
                <a:solidFill>
                  <a:srgbClr val="FFFFFF"/>
                </a:solidFill>
                <a:latin typeface="Average"/>
                <a:ea typeface="Average"/>
                <a:cs typeface="Average"/>
                <a:sym typeface="Average"/>
              </a:endParaRPr>
            </a:p>
          </p:txBody>
        </p:sp>
        <p:sp>
          <p:nvSpPr>
            <p:cNvPr id="614" name="Google Shape;614;p43"/>
            <p:cNvSpPr/>
            <p:nvPr/>
          </p:nvSpPr>
          <p:spPr>
            <a:xfrm>
              <a:off x="495779" y="1019587"/>
              <a:ext cx="1007100" cy="6744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p:txBody>
        </p:sp>
        <p:sp>
          <p:nvSpPr>
            <p:cNvPr id="615" name="Google Shape;615;p43"/>
            <p:cNvSpPr/>
            <p:nvPr/>
          </p:nvSpPr>
          <p:spPr>
            <a:xfrm>
              <a:off x="5373412" y="1704837"/>
              <a:ext cx="2827800" cy="674400"/>
            </a:xfrm>
            <a:prstGeom prst="rect">
              <a:avLst/>
            </a:prstGeom>
            <a:solidFill>
              <a:srgbClr val="0C58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FFFFFF"/>
                  </a:solidFill>
                  <a:latin typeface="Average"/>
                  <a:ea typeface="Average"/>
                  <a:cs typeface="Average"/>
                  <a:sym typeface="Average"/>
                </a:rPr>
                <a:t>Discovered that pandemics have drastic effects on stock market !!</a:t>
              </a:r>
              <a:endParaRPr sz="1300">
                <a:solidFill>
                  <a:srgbClr val="FFFFFF"/>
                </a:solidFill>
                <a:latin typeface="Average"/>
                <a:ea typeface="Average"/>
                <a:cs typeface="Average"/>
                <a:sym typeface="Average"/>
              </a:endParaRPr>
            </a:p>
          </p:txBody>
        </p:sp>
        <p:sp>
          <p:nvSpPr>
            <p:cNvPr id="616" name="Google Shape;616;p43"/>
            <p:cNvSpPr/>
            <p:nvPr/>
          </p:nvSpPr>
          <p:spPr>
            <a:xfrm>
              <a:off x="495779" y="708437"/>
              <a:ext cx="1007100" cy="3003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rgbClr val="FFFFFF"/>
                </a:solidFill>
                <a:latin typeface="Average"/>
                <a:ea typeface="Average"/>
                <a:cs typeface="Average"/>
                <a:sym typeface="Average"/>
              </a:endParaRPr>
            </a:p>
          </p:txBody>
        </p:sp>
      </p:grpSp>
      <p:pic>
        <p:nvPicPr>
          <p:cNvPr id="617" name="Google Shape;617;p43"/>
          <p:cNvPicPr preferRelativeResize="0"/>
          <p:nvPr/>
        </p:nvPicPr>
        <p:blipFill>
          <a:blip r:embed="rId5">
            <a:alphaModFix/>
          </a:blip>
          <a:stretch>
            <a:fillRect/>
          </a:stretch>
        </p:blipFill>
        <p:spPr>
          <a:xfrm>
            <a:off x="577575" y="1452750"/>
            <a:ext cx="380474" cy="380474"/>
          </a:xfrm>
          <a:prstGeom prst="rect">
            <a:avLst/>
          </a:prstGeom>
          <a:noFill/>
          <a:ln>
            <a:noFill/>
          </a:ln>
        </p:spPr>
      </p:pic>
      <p:pic>
        <p:nvPicPr>
          <p:cNvPr id="618" name="Google Shape;618;p43"/>
          <p:cNvPicPr preferRelativeResize="0"/>
          <p:nvPr/>
        </p:nvPicPr>
        <p:blipFill>
          <a:blip r:embed="rId5">
            <a:alphaModFix/>
          </a:blip>
          <a:stretch>
            <a:fillRect/>
          </a:stretch>
        </p:blipFill>
        <p:spPr>
          <a:xfrm>
            <a:off x="577575" y="2255625"/>
            <a:ext cx="380474" cy="380474"/>
          </a:xfrm>
          <a:prstGeom prst="rect">
            <a:avLst/>
          </a:prstGeom>
          <a:noFill/>
          <a:ln>
            <a:noFill/>
          </a:ln>
        </p:spPr>
      </p:pic>
      <p:pic>
        <p:nvPicPr>
          <p:cNvPr id="619" name="Google Shape;619;p43"/>
          <p:cNvPicPr preferRelativeResize="0"/>
          <p:nvPr/>
        </p:nvPicPr>
        <p:blipFill>
          <a:blip r:embed="rId5">
            <a:alphaModFix/>
          </a:blip>
          <a:stretch>
            <a:fillRect/>
          </a:stretch>
        </p:blipFill>
        <p:spPr>
          <a:xfrm>
            <a:off x="577575" y="2916375"/>
            <a:ext cx="380474" cy="380474"/>
          </a:xfrm>
          <a:prstGeom prst="rect">
            <a:avLst/>
          </a:prstGeom>
          <a:noFill/>
          <a:ln>
            <a:noFill/>
          </a:ln>
        </p:spPr>
      </p:pic>
      <p:pic>
        <p:nvPicPr>
          <p:cNvPr id="620" name="Google Shape;620;p43"/>
          <p:cNvPicPr preferRelativeResize="0"/>
          <p:nvPr/>
        </p:nvPicPr>
        <p:blipFill>
          <a:blip r:embed="rId5">
            <a:alphaModFix/>
          </a:blip>
          <a:stretch>
            <a:fillRect/>
          </a:stretch>
        </p:blipFill>
        <p:spPr>
          <a:xfrm>
            <a:off x="577575" y="3626225"/>
            <a:ext cx="380474" cy="380474"/>
          </a:xfrm>
          <a:prstGeom prst="rect">
            <a:avLst/>
          </a:prstGeom>
          <a:noFill/>
          <a:ln>
            <a:noFill/>
          </a:ln>
        </p:spPr>
      </p:pic>
      <p:pic>
        <p:nvPicPr>
          <p:cNvPr id="621" name="Google Shape;621;p43"/>
          <p:cNvPicPr preferRelativeResize="0"/>
          <p:nvPr/>
        </p:nvPicPr>
        <p:blipFill>
          <a:blip r:embed="rId5">
            <a:alphaModFix/>
          </a:blip>
          <a:stretch>
            <a:fillRect/>
          </a:stretch>
        </p:blipFill>
        <p:spPr>
          <a:xfrm>
            <a:off x="577575" y="4336075"/>
            <a:ext cx="380474" cy="380474"/>
          </a:xfrm>
          <a:prstGeom prst="rect">
            <a:avLst/>
          </a:prstGeom>
          <a:noFill/>
          <a:ln>
            <a:noFill/>
          </a:ln>
        </p:spPr>
      </p:pic>
      <p:pic>
        <p:nvPicPr>
          <p:cNvPr id="622" name="Google Shape;622;p43"/>
          <p:cNvPicPr preferRelativeResize="0"/>
          <p:nvPr/>
        </p:nvPicPr>
        <p:blipFill>
          <a:blip r:embed="rId5">
            <a:alphaModFix/>
          </a:blip>
          <a:stretch>
            <a:fillRect/>
          </a:stretch>
        </p:blipFill>
        <p:spPr>
          <a:xfrm>
            <a:off x="4705375" y="1474712"/>
            <a:ext cx="380474" cy="380474"/>
          </a:xfrm>
          <a:prstGeom prst="rect">
            <a:avLst/>
          </a:prstGeom>
          <a:noFill/>
          <a:ln>
            <a:noFill/>
          </a:ln>
        </p:spPr>
      </p:pic>
      <p:pic>
        <p:nvPicPr>
          <p:cNvPr id="623" name="Google Shape;623;p43"/>
          <p:cNvPicPr preferRelativeResize="0"/>
          <p:nvPr/>
        </p:nvPicPr>
        <p:blipFill>
          <a:blip r:embed="rId5">
            <a:alphaModFix/>
          </a:blip>
          <a:stretch>
            <a:fillRect/>
          </a:stretch>
        </p:blipFill>
        <p:spPr>
          <a:xfrm>
            <a:off x="4705375" y="2277588"/>
            <a:ext cx="380474" cy="380474"/>
          </a:xfrm>
          <a:prstGeom prst="rect">
            <a:avLst/>
          </a:prstGeom>
          <a:noFill/>
          <a:ln>
            <a:noFill/>
          </a:ln>
        </p:spPr>
      </p:pic>
      <p:pic>
        <p:nvPicPr>
          <p:cNvPr id="624" name="Google Shape;624;p43"/>
          <p:cNvPicPr preferRelativeResize="0"/>
          <p:nvPr/>
        </p:nvPicPr>
        <p:blipFill>
          <a:blip r:embed="rId5">
            <a:alphaModFix/>
          </a:blip>
          <a:stretch>
            <a:fillRect/>
          </a:stretch>
        </p:blipFill>
        <p:spPr>
          <a:xfrm>
            <a:off x="4705375" y="2938338"/>
            <a:ext cx="380474" cy="380474"/>
          </a:xfrm>
          <a:prstGeom prst="rect">
            <a:avLst/>
          </a:prstGeom>
          <a:noFill/>
          <a:ln>
            <a:noFill/>
          </a:ln>
        </p:spPr>
      </p:pic>
      <p:pic>
        <p:nvPicPr>
          <p:cNvPr id="625" name="Google Shape;625;p43"/>
          <p:cNvPicPr preferRelativeResize="0"/>
          <p:nvPr/>
        </p:nvPicPr>
        <p:blipFill>
          <a:blip r:embed="rId5">
            <a:alphaModFix/>
          </a:blip>
          <a:stretch>
            <a:fillRect/>
          </a:stretch>
        </p:blipFill>
        <p:spPr>
          <a:xfrm>
            <a:off x="4705375" y="3648188"/>
            <a:ext cx="380474" cy="380474"/>
          </a:xfrm>
          <a:prstGeom prst="rect">
            <a:avLst/>
          </a:prstGeom>
          <a:noFill/>
          <a:ln>
            <a:noFill/>
          </a:ln>
        </p:spPr>
      </p:pic>
      <p:pic>
        <p:nvPicPr>
          <p:cNvPr id="626" name="Google Shape;626;p43"/>
          <p:cNvPicPr preferRelativeResize="0"/>
          <p:nvPr/>
        </p:nvPicPr>
        <p:blipFill>
          <a:blip r:embed="rId5">
            <a:alphaModFix/>
          </a:blip>
          <a:stretch>
            <a:fillRect/>
          </a:stretch>
        </p:blipFill>
        <p:spPr>
          <a:xfrm>
            <a:off x="4705375" y="4358038"/>
            <a:ext cx="380474" cy="380474"/>
          </a:xfrm>
          <a:prstGeom prst="rect">
            <a:avLst/>
          </a:prstGeom>
          <a:noFill/>
          <a:ln>
            <a:noFill/>
          </a:ln>
        </p:spPr>
      </p:pic>
      <p:sp>
        <p:nvSpPr>
          <p:cNvPr id="627" name="Google Shape;627;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FC5E8"/>
        </a:solidFill>
      </p:bgPr>
    </p:bg>
    <p:spTree>
      <p:nvGrpSpPr>
        <p:cNvPr id="631" name="Shape 631"/>
        <p:cNvGrpSpPr/>
        <p:nvPr/>
      </p:nvGrpSpPr>
      <p:grpSpPr>
        <a:xfrm>
          <a:off x="0" y="0"/>
          <a:ext cx="0" cy="0"/>
          <a:chOff x="0" y="0"/>
          <a:chExt cx="0" cy="0"/>
        </a:xfrm>
      </p:grpSpPr>
      <p:grpSp>
        <p:nvGrpSpPr>
          <p:cNvPr id="632" name="Google Shape;632;p44"/>
          <p:cNvGrpSpPr/>
          <p:nvPr/>
        </p:nvGrpSpPr>
        <p:grpSpPr>
          <a:xfrm>
            <a:off x="418542" y="2247906"/>
            <a:ext cx="8412109" cy="647618"/>
            <a:chOff x="1593004" y="2322552"/>
            <a:chExt cx="5958006" cy="643500"/>
          </a:xfrm>
        </p:grpSpPr>
        <p:sp>
          <p:nvSpPr>
            <p:cNvPr id="633" name="Google Shape;633;p44"/>
            <p:cNvSpPr/>
            <p:nvPr/>
          </p:nvSpPr>
          <p:spPr>
            <a:xfrm>
              <a:off x="2092511" y="2322552"/>
              <a:ext cx="54585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1593004" y="2322577"/>
              <a:ext cx="499500" cy="642300"/>
            </a:xfrm>
            <a:prstGeom prst="rect">
              <a:avLst/>
            </a:prstGeom>
            <a:solidFill>
              <a:srgbClr val="0B539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4"/>
            <p:cNvSpPr/>
            <p:nvPr/>
          </p:nvSpPr>
          <p:spPr>
            <a:xfrm>
              <a:off x="1593005" y="2322577"/>
              <a:ext cx="4995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03</a:t>
              </a:r>
              <a:endParaRPr sz="1800">
                <a:solidFill>
                  <a:srgbClr val="FFFFFF"/>
                </a:solidFill>
                <a:latin typeface="Roboto Thin"/>
                <a:ea typeface="Roboto Thin"/>
                <a:cs typeface="Roboto Thin"/>
                <a:sym typeface="Roboto Thin"/>
              </a:endParaRPr>
            </a:p>
          </p:txBody>
        </p:sp>
      </p:grpSp>
      <p:grpSp>
        <p:nvGrpSpPr>
          <p:cNvPr id="636" name="Google Shape;636;p44"/>
          <p:cNvGrpSpPr/>
          <p:nvPr/>
        </p:nvGrpSpPr>
        <p:grpSpPr>
          <a:xfrm>
            <a:off x="421027" y="1561349"/>
            <a:ext cx="8412098" cy="635414"/>
            <a:chOff x="1593006" y="2322563"/>
            <a:chExt cx="5957998" cy="643522"/>
          </a:xfrm>
        </p:grpSpPr>
        <p:sp>
          <p:nvSpPr>
            <p:cNvPr id="637" name="Google Shape;637;p44"/>
            <p:cNvSpPr/>
            <p:nvPr/>
          </p:nvSpPr>
          <p:spPr>
            <a:xfrm>
              <a:off x="2087404" y="2323786"/>
              <a:ext cx="5463600" cy="642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1593006" y="2322563"/>
              <a:ext cx="494400" cy="642300"/>
            </a:xfrm>
            <a:prstGeom prst="rect">
              <a:avLst/>
            </a:prstGeom>
            <a:solidFill>
              <a:srgbClr val="0B539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1593006" y="2322563"/>
              <a:ext cx="4944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oboto Thin"/>
                  <a:ea typeface="Roboto Thin"/>
                  <a:cs typeface="Roboto Thin"/>
                  <a:sym typeface="Roboto Thin"/>
                </a:rPr>
                <a:t>02</a:t>
              </a:r>
              <a:endParaRPr sz="1900">
                <a:solidFill>
                  <a:srgbClr val="FFFFFF"/>
                </a:solidFill>
                <a:latin typeface="Roboto Thin"/>
                <a:ea typeface="Roboto Thin"/>
                <a:cs typeface="Roboto Thin"/>
                <a:sym typeface="Roboto Thin"/>
              </a:endParaRPr>
            </a:p>
          </p:txBody>
        </p:sp>
      </p:grpSp>
      <p:grpSp>
        <p:nvGrpSpPr>
          <p:cNvPr id="640" name="Google Shape;640;p44"/>
          <p:cNvGrpSpPr/>
          <p:nvPr/>
        </p:nvGrpSpPr>
        <p:grpSpPr>
          <a:xfrm>
            <a:off x="420913" y="866700"/>
            <a:ext cx="8412313" cy="643500"/>
            <a:chOff x="1593000" y="2322559"/>
            <a:chExt cx="8412313" cy="643500"/>
          </a:xfrm>
        </p:grpSpPr>
        <p:sp>
          <p:nvSpPr>
            <p:cNvPr id="641" name="Google Shape;641;p44"/>
            <p:cNvSpPr/>
            <p:nvPr/>
          </p:nvSpPr>
          <p:spPr>
            <a:xfrm>
              <a:off x="2283013" y="2322559"/>
              <a:ext cx="77223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latin typeface="Average"/>
                <a:ea typeface="Average"/>
                <a:cs typeface="Average"/>
                <a:sym typeface="Average"/>
              </a:endParaRPr>
            </a:p>
            <a:p>
              <a:pPr indent="0" lvl="0" marL="0" rtl="0" algn="l">
                <a:spcBef>
                  <a:spcPts val="0"/>
                </a:spcBef>
                <a:spcAft>
                  <a:spcPts val="0"/>
                </a:spcAft>
                <a:buNone/>
              </a:pPr>
              <a:r>
                <a:rPr lang="en" sz="1300">
                  <a:latin typeface="Average"/>
                  <a:ea typeface="Average"/>
                  <a:cs typeface="Average"/>
                  <a:sym typeface="Average"/>
                </a:rPr>
                <a:t>Julius Tanuwijaya, Seng Hansun,``</a:t>
              </a:r>
              <a:r>
                <a:rPr b="1" lang="en" sz="1300">
                  <a:latin typeface="Average"/>
                  <a:ea typeface="Average"/>
                  <a:cs typeface="Average"/>
                  <a:sym typeface="Average"/>
                </a:rPr>
                <a:t>LQ45 Stock Index Prediction using k-Nearest Neighbors Regression</a:t>
              </a:r>
              <a:r>
                <a:rPr lang="en" sz="1300">
                  <a:latin typeface="Average"/>
                  <a:ea typeface="Average"/>
                  <a:cs typeface="Average"/>
                  <a:sym typeface="Average"/>
                </a:rPr>
                <a:t>,” International Journal of Recent Technology and Engineering (IJRTE) ISSN: 2277-3878, Volume-8 Issue-3, September 2019</a:t>
              </a:r>
              <a:endParaRPr sz="1300">
                <a:latin typeface="Average"/>
                <a:ea typeface="Average"/>
                <a:cs typeface="Average"/>
                <a:sym typeface="Average"/>
              </a:endParaRPr>
            </a:p>
            <a:p>
              <a:pPr indent="0" lvl="0" marL="0" rtl="0" algn="l">
                <a:spcBef>
                  <a:spcPts val="0"/>
                </a:spcBef>
                <a:spcAft>
                  <a:spcPts val="0"/>
                </a:spcAft>
                <a:buNone/>
              </a:pPr>
              <a:r>
                <a:t/>
              </a:r>
              <a:endParaRPr sz="1200"/>
            </a:p>
          </p:txBody>
        </p:sp>
        <p:sp>
          <p:nvSpPr>
            <p:cNvPr id="642" name="Google Shape;642;p4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1593000" y="2322575"/>
              <a:ext cx="6900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01</a:t>
              </a:r>
              <a:endParaRPr sz="1800">
                <a:solidFill>
                  <a:srgbClr val="FFFFFF"/>
                </a:solidFill>
                <a:latin typeface="Roboto Thin"/>
                <a:ea typeface="Roboto Thin"/>
                <a:cs typeface="Roboto Thin"/>
                <a:sym typeface="Roboto Thin"/>
              </a:endParaRPr>
            </a:p>
          </p:txBody>
        </p:sp>
      </p:grpSp>
      <p:sp>
        <p:nvSpPr>
          <p:cNvPr id="644" name="Google Shape;644;p44"/>
          <p:cNvSpPr txBox="1"/>
          <p:nvPr/>
        </p:nvSpPr>
        <p:spPr>
          <a:xfrm>
            <a:off x="1136225" y="2284650"/>
            <a:ext cx="76968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Thushan Ganegedara, ``</a:t>
            </a:r>
            <a:r>
              <a:rPr b="1" lang="en" sz="1200">
                <a:latin typeface="Average"/>
                <a:ea typeface="Average"/>
                <a:cs typeface="Average"/>
                <a:sym typeface="Average"/>
              </a:rPr>
              <a:t>Discover Long Short-Term Memory (LSTM) networks in Python and how you can use them to make stock market predictions!,</a:t>
            </a:r>
            <a:r>
              <a:rPr lang="en" sz="1200">
                <a:latin typeface="Average"/>
                <a:ea typeface="Average"/>
                <a:cs typeface="Average"/>
                <a:sym typeface="Average"/>
              </a:rPr>
              <a:t>'' Data-Camp, January 1st, 2020</a:t>
            </a:r>
            <a:endParaRPr sz="1200">
              <a:latin typeface="Average"/>
              <a:ea typeface="Average"/>
              <a:cs typeface="Average"/>
              <a:sym typeface="Average"/>
            </a:endParaRPr>
          </a:p>
          <a:p>
            <a:pPr indent="0" lvl="0" marL="0" rtl="0" algn="l">
              <a:spcBef>
                <a:spcPts val="0"/>
              </a:spcBef>
              <a:spcAft>
                <a:spcPts val="0"/>
              </a:spcAft>
              <a:buNone/>
            </a:pPr>
            <a:r>
              <a:t/>
            </a:r>
            <a:endParaRPr>
              <a:latin typeface="Roboto"/>
              <a:ea typeface="Roboto"/>
              <a:cs typeface="Roboto"/>
              <a:sym typeface="Roboto"/>
            </a:endParaRPr>
          </a:p>
        </p:txBody>
      </p:sp>
      <p:grpSp>
        <p:nvGrpSpPr>
          <p:cNvPr id="645" name="Google Shape;645;p44"/>
          <p:cNvGrpSpPr/>
          <p:nvPr/>
        </p:nvGrpSpPr>
        <p:grpSpPr>
          <a:xfrm>
            <a:off x="421017" y="2946656"/>
            <a:ext cx="8412109" cy="647618"/>
            <a:chOff x="1593004" y="2322552"/>
            <a:chExt cx="5958006" cy="643500"/>
          </a:xfrm>
        </p:grpSpPr>
        <p:sp>
          <p:nvSpPr>
            <p:cNvPr id="646" name="Google Shape;646;p44"/>
            <p:cNvSpPr/>
            <p:nvPr/>
          </p:nvSpPr>
          <p:spPr>
            <a:xfrm>
              <a:off x="2092511" y="2322552"/>
              <a:ext cx="54585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sz="1200">
                  <a:latin typeface="Average"/>
                  <a:ea typeface="Average"/>
                  <a:cs typeface="Average"/>
                  <a:sym typeface="Average"/>
                </a:rPr>
                <a:t>Osman Hegazy, Omar S. Soliman and Mustafa Abdul Salam, ``</a:t>
              </a:r>
              <a:r>
                <a:rPr b="1" lang="en" sz="1200">
                  <a:latin typeface="Average"/>
                  <a:ea typeface="Average"/>
                  <a:cs typeface="Average"/>
                  <a:sym typeface="Average"/>
                </a:rPr>
                <a:t>A Machine Learning Model for Stock Market Prediction</a:t>
              </a:r>
              <a:r>
                <a:rPr lang="en" sz="1200">
                  <a:latin typeface="Average"/>
                  <a:ea typeface="Average"/>
                  <a:cs typeface="Average"/>
                  <a:sym typeface="Average"/>
                </a:rPr>
                <a:t>.''International Journal of Computer Science and Telecommunications [Volume 4, Issue 12, December 2013] 17</a:t>
              </a:r>
              <a:endParaRPr sz="1200">
                <a:latin typeface="Average"/>
                <a:ea typeface="Average"/>
                <a:cs typeface="Average"/>
                <a:sym typeface="Average"/>
              </a:endParaRPr>
            </a:p>
            <a:p>
              <a:pPr indent="0" lvl="0" marL="0" rtl="0" algn="l">
                <a:spcBef>
                  <a:spcPts val="0"/>
                </a:spcBef>
                <a:spcAft>
                  <a:spcPts val="0"/>
                </a:spcAft>
                <a:buNone/>
              </a:pPr>
              <a:r>
                <a:t/>
              </a:r>
              <a:endParaRPr/>
            </a:p>
          </p:txBody>
        </p:sp>
        <p:sp>
          <p:nvSpPr>
            <p:cNvPr id="647" name="Google Shape;647;p44"/>
            <p:cNvSpPr/>
            <p:nvPr/>
          </p:nvSpPr>
          <p:spPr>
            <a:xfrm>
              <a:off x="1593004" y="2322577"/>
              <a:ext cx="499500" cy="642300"/>
            </a:xfrm>
            <a:prstGeom prst="rect">
              <a:avLst/>
            </a:prstGeom>
            <a:solidFill>
              <a:srgbClr val="0B539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4"/>
            <p:cNvSpPr/>
            <p:nvPr/>
          </p:nvSpPr>
          <p:spPr>
            <a:xfrm>
              <a:off x="1593005" y="2322577"/>
              <a:ext cx="4995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04</a:t>
              </a:r>
              <a:endParaRPr sz="1800">
                <a:solidFill>
                  <a:srgbClr val="FFFFFF"/>
                </a:solidFill>
                <a:latin typeface="Roboto Thin"/>
                <a:ea typeface="Roboto Thin"/>
                <a:cs typeface="Roboto Thin"/>
                <a:sym typeface="Roboto Thin"/>
              </a:endParaRPr>
            </a:p>
          </p:txBody>
        </p:sp>
      </p:grpSp>
      <p:grpSp>
        <p:nvGrpSpPr>
          <p:cNvPr id="649" name="Google Shape;649;p44"/>
          <p:cNvGrpSpPr/>
          <p:nvPr/>
        </p:nvGrpSpPr>
        <p:grpSpPr>
          <a:xfrm>
            <a:off x="421017" y="3645406"/>
            <a:ext cx="8412109" cy="647618"/>
            <a:chOff x="1593004" y="2322552"/>
            <a:chExt cx="5958006" cy="643500"/>
          </a:xfrm>
        </p:grpSpPr>
        <p:sp>
          <p:nvSpPr>
            <p:cNvPr id="650" name="Google Shape;650;p44"/>
            <p:cNvSpPr/>
            <p:nvPr/>
          </p:nvSpPr>
          <p:spPr>
            <a:xfrm>
              <a:off x="2092511" y="2322552"/>
              <a:ext cx="54585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4"/>
            <p:cNvSpPr/>
            <p:nvPr/>
          </p:nvSpPr>
          <p:spPr>
            <a:xfrm>
              <a:off x="1593004" y="2322577"/>
              <a:ext cx="499500" cy="642300"/>
            </a:xfrm>
            <a:prstGeom prst="rect">
              <a:avLst/>
            </a:prstGeom>
            <a:solidFill>
              <a:srgbClr val="0B539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4"/>
            <p:cNvSpPr/>
            <p:nvPr/>
          </p:nvSpPr>
          <p:spPr>
            <a:xfrm>
              <a:off x="1593005" y="2322577"/>
              <a:ext cx="4995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05</a:t>
              </a:r>
              <a:endParaRPr sz="1800">
                <a:solidFill>
                  <a:srgbClr val="FFFFFF"/>
                </a:solidFill>
                <a:latin typeface="Roboto Thin"/>
                <a:ea typeface="Roboto Thin"/>
                <a:cs typeface="Roboto Thin"/>
                <a:sym typeface="Roboto Thin"/>
              </a:endParaRPr>
            </a:p>
          </p:txBody>
        </p:sp>
      </p:grpSp>
      <p:grpSp>
        <p:nvGrpSpPr>
          <p:cNvPr id="653" name="Google Shape;653;p44"/>
          <p:cNvGrpSpPr/>
          <p:nvPr/>
        </p:nvGrpSpPr>
        <p:grpSpPr>
          <a:xfrm>
            <a:off x="421014" y="4331785"/>
            <a:ext cx="8412109" cy="696717"/>
            <a:chOff x="1593004" y="2322552"/>
            <a:chExt cx="5958006" cy="643500"/>
          </a:xfrm>
        </p:grpSpPr>
        <p:sp>
          <p:nvSpPr>
            <p:cNvPr id="654" name="Google Shape;654;p44"/>
            <p:cNvSpPr/>
            <p:nvPr/>
          </p:nvSpPr>
          <p:spPr>
            <a:xfrm>
              <a:off x="2092511" y="2322552"/>
              <a:ext cx="54585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4"/>
            <p:cNvSpPr/>
            <p:nvPr/>
          </p:nvSpPr>
          <p:spPr>
            <a:xfrm>
              <a:off x="1593004" y="2322577"/>
              <a:ext cx="499500" cy="642300"/>
            </a:xfrm>
            <a:prstGeom prst="rect">
              <a:avLst/>
            </a:prstGeom>
            <a:solidFill>
              <a:srgbClr val="0B5394"/>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p:nvPr/>
          </p:nvSpPr>
          <p:spPr>
            <a:xfrm>
              <a:off x="1593005" y="2322577"/>
              <a:ext cx="499500" cy="642600"/>
            </a:xfrm>
            <a:prstGeom prst="rect">
              <a:avLst/>
            </a:prstGeom>
            <a:gradFill>
              <a:gsLst>
                <a:gs pos="0">
                  <a:srgbClr val="1077D2"/>
                </a:gs>
                <a:gs pos="100000">
                  <a:srgbClr val="09315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Thin"/>
                  <a:ea typeface="Roboto Thin"/>
                  <a:cs typeface="Roboto Thin"/>
                  <a:sym typeface="Roboto Thin"/>
                </a:rPr>
                <a:t>06</a:t>
              </a:r>
              <a:endParaRPr sz="1800">
                <a:solidFill>
                  <a:srgbClr val="FFFFFF"/>
                </a:solidFill>
                <a:latin typeface="Roboto Thin"/>
                <a:ea typeface="Roboto Thin"/>
                <a:cs typeface="Roboto Thin"/>
                <a:sym typeface="Roboto Thin"/>
              </a:endParaRPr>
            </a:p>
          </p:txBody>
        </p:sp>
      </p:grpSp>
      <p:sp>
        <p:nvSpPr>
          <p:cNvPr id="657" name="Google Shape;657;p44"/>
          <p:cNvSpPr txBox="1"/>
          <p:nvPr/>
        </p:nvSpPr>
        <p:spPr>
          <a:xfrm>
            <a:off x="1148425" y="1612700"/>
            <a:ext cx="76968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Ida Vainionpää and Sophie Davidsson,``</a:t>
            </a:r>
            <a:r>
              <a:rPr b="1" lang="en" sz="1200">
                <a:latin typeface="Average"/>
                <a:ea typeface="Average"/>
                <a:cs typeface="Average"/>
                <a:sym typeface="Average"/>
              </a:rPr>
              <a:t>Stock market prediction using the K Nearest Neighbours algorithm and a comparison with the moving average formula</a:t>
            </a:r>
            <a:r>
              <a:rPr lang="en" sz="1200">
                <a:latin typeface="Average"/>
                <a:ea typeface="Average"/>
                <a:cs typeface="Average"/>
                <a:sym typeface="Average"/>
              </a:rPr>
              <a:t>,''CSC KTH 29 April 2014</a:t>
            </a:r>
            <a:endParaRPr sz="1200">
              <a:latin typeface="Average"/>
              <a:ea typeface="Average"/>
              <a:cs typeface="Average"/>
              <a:sym typeface="Average"/>
            </a:endParaRPr>
          </a:p>
          <a:p>
            <a:pPr indent="0" lvl="0" marL="0" rtl="0" algn="l">
              <a:spcBef>
                <a:spcPts val="0"/>
              </a:spcBef>
              <a:spcAft>
                <a:spcPts val="0"/>
              </a:spcAft>
              <a:buNone/>
            </a:pPr>
            <a:r>
              <a:t/>
            </a:r>
            <a:endParaRPr>
              <a:latin typeface="Roboto"/>
              <a:ea typeface="Roboto"/>
              <a:cs typeface="Roboto"/>
              <a:sym typeface="Roboto"/>
            </a:endParaRPr>
          </a:p>
        </p:txBody>
      </p:sp>
      <p:sp>
        <p:nvSpPr>
          <p:cNvPr id="658" name="Google Shape;658;p44"/>
          <p:cNvSpPr txBox="1"/>
          <p:nvPr/>
        </p:nvSpPr>
        <p:spPr>
          <a:xfrm>
            <a:off x="1136225" y="3677425"/>
            <a:ext cx="76968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Dev Shah; Haruna Isah and Farhana Zulkernine, ``</a:t>
            </a:r>
            <a:r>
              <a:rPr b="1" lang="en" sz="1200">
                <a:latin typeface="Average"/>
                <a:ea typeface="Average"/>
                <a:cs typeface="Average"/>
                <a:sym typeface="Average"/>
              </a:rPr>
              <a:t>Stock Market Analysis: A Review and Taxonomy of Prediction Techniques,</a:t>
            </a:r>
            <a:r>
              <a:rPr lang="en" sz="1200">
                <a:latin typeface="Average"/>
                <a:ea typeface="Average"/>
                <a:cs typeface="Average"/>
                <a:sym typeface="Average"/>
              </a:rPr>
              <a:t>'' International Journal of Financial Studies, 7, (2), 1-22, 2019</a:t>
            </a:r>
            <a:endParaRPr sz="1200">
              <a:latin typeface="Average"/>
              <a:ea typeface="Average"/>
              <a:cs typeface="Average"/>
              <a:sym typeface="Average"/>
            </a:endParaRPr>
          </a:p>
        </p:txBody>
      </p:sp>
      <p:sp>
        <p:nvSpPr>
          <p:cNvPr id="659" name="Google Shape;659;p44"/>
          <p:cNvSpPr txBox="1"/>
          <p:nvPr/>
        </p:nvSpPr>
        <p:spPr>
          <a:xfrm>
            <a:off x="1136225" y="4373800"/>
            <a:ext cx="76968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Thirunavukarasu Anbalagan, S. Uma Maheswari, ``Classification and Prediction of Stock Market Index Based on Fuzzy Metagraph,''Procedia Computer Science, ISSN: 1877-0509, Vol: 47, Issue: C, Page: 214-221, 2015</a:t>
            </a:r>
            <a:endParaRPr sz="1200">
              <a:latin typeface="Average"/>
              <a:ea typeface="Average"/>
              <a:cs typeface="Average"/>
              <a:sym typeface="Average"/>
            </a:endParaRPr>
          </a:p>
        </p:txBody>
      </p:sp>
      <p:sp>
        <p:nvSpPr>
          <p:cNvPr id="660" name="Google Shape;660;p44"/>
          <p:cNvSpPr txBox="1"/>
          <p:nvPr/>
        </p:nvSpPr>
        <p:spPr>
          <a:xfrm>
            <a:off x="10475" y="0"/>
            <a:ext cx="9144000" cy="6477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verage"/>
                <a:ea typeface="Average"/>
                <a:cs typeface="Average"/>
                <a:sym typeface="Average"/>
              </a:rPr>
              <a:t>References</a:t>
            </a:r>
            <a:endParaRPr sz="3000">
              <a:solidFill>
                <a:srgbClr val="FFFFFF"/>
              </a:solidFill>
              <a:latin typeface="Average"/>
              <a:ea typeface="Average"/>
              <a:cs typeface="Average"/>
              <a:sym typeface="Average"/>
            </a:endParaRPr>
          </a:p>
        </p:txBody>
      </p:sp>
      <p:sp>
        <p:nvSpPr>
          <p:cNvPr id="661" name="Google Shape;661;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5" name="Shape 665"/>
        <p:cNvGrpSpPr/>
        <p:nvPr/>
      </p:nvGrpSpPr>
      <p:grpSpPr>
        <a:xfrm>
          <a:off x="0" y="0"/>
          <a:ext cx="0" cy="0"/>
          <a:chOff x="0" y="0"/>
          <a:chExt cx="0" cy="0"/>
        </a:xfrm>
      </p:grpSpPr>
      <p:sp>
        <p:nvSpPr>
          <p:cNvPr id="666" name="Google Shape;666;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7" name="Google Shape;667;p45"/>
          <p:cNvPicPr preferRelativeResize="0"/>
          <p:nvPr/>
        </p:nvPicPr>
        <p:blipFill rotWithShape="1">
          <a:blip r:embed="rId3">
            <a:alphaModFix/>
          </a:blip>
          <a:srcRect b="2650" l="0" r="783" t="17743"/>
          <a:stretch/>
        </p:blipFill>
        <p:spPr>
          <a:xfrm>
            <a:off x="0" y="0"/>
            <a:ext cx="9143999" cy="5143500"/>
          </a:xfrm>
          <a:prstGeom prst="rect">
            <a:avLst/>
          </a:prstGeom>
          <a:noFill/>
          <a:ln>
            <a:noFill/>
          </a:ln>
        </p:spPr>
      </p:pic>
      <p:pic>
        <p:nvPicPr>
          <p:cNvPr id="668" name="Google Shape;668;p45"/>
          <p:cNvPicPr preferRelativeResize="0"/>
          <p:nvPr/>
        </p:nvPicPr>
        <p:blipFill>
          <a:blip r:embed="rId4">
            <a:alphaModFix/>
          </a:blip>
          <a:stretch>
            <a:fillRect/>
          </a:stretch>
        </p:blipFill>
        <p:spPr>
          <a:xfrm>
            <a:off x="3436617" y="3336750"/>
            <a:ext cx="2369108" cy="1601100"/>
          </a:xfrm>
          <a:prstGeom prst="rect">
            <a:avLst/>
          </a:prstGeom>
          <a:noFill/>
          <a:ln>
            <a:noFill/>
          </a:ln>
        </p:spPr>
      </p:pic>
      <p:pic>
        <p:nvPicPr>
          <p:cNvPr id="669" name="Google Shape;669;p45"/>
          <p:cNvPicPr preferRelativeResize="0"/>
          <p:nvPr/>
        </p:nvPicPr>
        <p:blipFill rotWithShape="1">
          <a:blip r:embed="rId5">
            <a:alphaModFix/>
          </a:blip>
          <a:srcRect b="2619" l="0" r="0" t="0"/>
          <a:stretch/>
        </p:blipFill>
        <p:spPr>
          <a:xfrm>
            <a:off x="5709375" y="1914100"/>
            <a:ext cx="3434624" cy="3091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pic>
        <p:nvPicPr>
          <p:cNvPr id="674" name="Google Shape;674;p46"/>
          <p:cNvPicPr preferRelativeResize="0"/>
          <p:nvPr/>
        </p:nvPicPr>
        <p:blipFill>
          <a:blip r:embed="rId3">
            <a:alphaModFix/>
          </a:blip>
          <a:stretch>
            <a:fillRect/>
          </a:stretch>
        </p:blipFill>
        <p:spPr>
          <a:xfrm>
            <a:off x="0" y="0"/>
            <a:ext cx="9144001" cy="5143500"/>
          </a:xfrm>
          <a:prstGeom prst="rect">
            <a:avLst/>
          </a:prstGeom>
          <a:noFill/>
          <a:ln>
            <a:noFill/>
          </a:ln>
        </p:spPr>
      </p:pic>
      <p:sp>
        <p:nvSpPr>
          <p:cNvPr id="675" name="Google Shape;675;p46"/>
          <p:cNvSpPr txBox="1"/>
          <p:nvPr/>
        </p:nvSpPr>
        <p:spPr>
          <a:xfrm>
            <a:off x="5286700" y="3078950"/>
            <a:ext cx="3078900" cy="6921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Contact Numbers:</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300">
                <a:solidFill>
                  <a:srgbClr val="FFFFFF"/>
                </a:solidFill>
                <a:latin typeface="Roboto"/>
                <a:ea typeface="Roboto"/>
                <a:cs typeface="Roboto"/>
                <a:sym typeface="Roboto"/>
              </a:rPr>
              <a:t>559-455-8395</a:t>
            </a:r>
            <a:endParaRPr sz="1300">
              <a:solidFill>
                <a:srgbClr val="FFFFFF"/>
              </a:solidFill>
              <a:latin typeface="Roboto"/>
              <a:ea typeface="Roboto"/>
              <a:cs typeface="Roboto"/>
              <a:sym typeface="Roboto"/>
            </a:endParaRPr>
          </a:p>
        </p:txBody>
      </p:sp>
      <p:sp>
        <p:nvSpPr>
          <p:cNvPr id="676" name="Google Shape;676;p46"/>
          <p:cNvSpPr txBox="1"/>
          <p:nvPr/>
        </p:nvSpPr>
        <p:spPr>
          <a:xfrm>
            <a:off x="5286700" y="2312450"/>
            <a:ext cx="3078900" cy="6921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Address:</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4909 N Backer Ave.</a:t>
            </a:r>
            <a:endParaRPr>
              <a:solidFill>
                <a:srgbClr val="FFFFFF"/>
              </a:solidFill>
              <a:latin typeface="Roboto"/>
              <a:ea typeface="Roboto"/>
              <a:cs typeface="Roboto"/>
              <a:sym typeface="Roboto"/>
            </a:endParaRPr>
          </a:p>
        </p:txBody>
      </p:sp>
      <p:sp>
        <p:nvSpPr>
          <p:cNvPr id="677" name="Google Shape;677;p46"/>
          <p:cNvSpPr txBox="1"/>
          <p:nvPr/>
        </p:nvSpPr>
        <p:spPr>
          <a:xfrm>
            <a:off x="5286700" y="3896900"/>
            <a:ext cx="3078900" cy="1020000"/>
          </a:xfrm>
          <a:prstGeom prst="rect">
            <a:avLst/>
          </a:prstGeom>
          <a:solidFill>
            <a:srgbClr val="0737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Email Addresses:</a:t>
            </a:r>
            <a:endParaRPr b="1">
              <a:solidFill>
                <a:srgbClr val="FFFFFF"/>
              </a:solidFill>
              <a:latin typeface="Roboto"/>
              <a:ea typeface="Roboto"/>
              <a:cs typeface="Roboto"/>
              <a:sym typeface="Roboto"/>
            </a:endParaRPr>
          </a:p>
          <a:p>
            <a:pPr indent="0" lvl="0" marL="0" rtl="0" algn="l">
              <a:spcBef>
                <a:spcPts val="0"/>
              </a:spcBef>
              <a:spcAft>
                <a:spcPts val="0"/>
              </a:spcAft>
              <a:buNone/>
            </a:pPr>
            <a:r>
              <a:rPr lang="en" sz="1300" u="sng">
                <a:solidFill>
                  <a:schemeClr val="hlink"/>
                </a:solidFill>
                <a:latin typeface="Roboto"/>
                <a:ea typeface="Roboto"/>
                <a:cs typeface="Roboto"/>
                <a:sym typeface="Roboto"/>
                <a:hlinkClick r:id="rId4"/>
              </a:rPr>
              <a:t>monsha@mail.fresnostate.edu</a:t>
            </a:r>
            <a:endParaRPr sz="1300">
              <a:solidFill>
                <a:srgbClr val="FFFFFF"/>
              </a:solidFill>
              <a:latin typeface="Roboto"/>
              <a:ea typeface="Roboto"/>
              <a:cs typeface="Roboto"/>
              <a:sym typeface="Roboto"/>
            </a:endParaRPr>
          </a:p>
          <a:p>
            <a:pPr indent="0" lvl="0" marL="0" rtl="0" algn="l">
              <a:spcBef>
                <a:spcPts val="0"/>
              </a:spcBef>
              <a:spcAft>
                <a:spcPts val="0"/>
              </a:spcAft>
              <a:buNone/>
            </a:pPr>
            <a:r>
              <a:rPr lang="en" sz="1300" u="sng">
                <a:solidFill>
                  <a:srgbClr val="FFFFFF"/>
                </a:solidFill>
                <a:latin typeface="Roboto"/>
                <a:ea typeface="Roboto"/>
                <a:cs typeface="Roboto"/>
                <a:sym typeface="Roboto"/>
              </a:rPr>
              <a:t>prachitik@mail.fresnostate.edu</a:t>
            </a:r>
            <a:endParaRPr sz="1300" u="sng">
              <a:solidFill>
                <a:srgbClr val="FFFFFF"/>
              </a:solidFill>
              <a:latin typeface="Roboto"/>
              <a:ea typeface="Roboto"/>
              <a:cs typeface="Roboto"/>
              <a:sym typeface="Roboto"/>
            </a:endParaRPr>
          </a:p>
          <a:p>
            <a:pPr indent="0" lvl="0" marL="0" rtl="0" algn="l">
              <a:spcBef>
                <a:spcPts val="0"/>
              </a:spcBef>
              <a:spcAft>
                <a:spcPts val="0"/>
              </a:spcAft>
              <a:buNone/>
            </a:pPr>
            <a:r>
              <a:rPr lang="en" sz="1300" u="sng">
                <a:solidFill>
                  <a:srgbClr val="FFFFFF"/>
                </a:solidFill>
                <a:latin typeface="Roboto"/>
                <a:ea typeface="Roboto"/>
                <a:cs typeface="Roboto"/>
                <a:sym typeface="Roboto"/>
              </a:rPr>
              <a:t>mattina_mano@mail.fresnostate.edu </a:t>
            </a:r>
            <a:endParaRPr sz="1300" u="sng">
              <a:solidFill>
                <a:srgbClr val="FFFFFF"/>
              </a:solidFill>
              <a:latin typeface="Roboto"/>
              <a:ea typeface="Roboto"/>
              <a:cs typeface="Roboto"/>
              <a:sym typeface="Roboto"/>
            </a:endParaRPr>
          </a:p>
        </p:txBody>
      </p:sp>
      <p:sp>
        <p:nvSpPr>
          <p:cNvPr id="678" name="Google Shape;678;p46"/>
          <p:cNvSpPr txBox="1"/>
          <p:nvPr/>
        </p:nvSpPr>
        <p:spPr>
          <a:xfrm>
            <a:off x="0" y="4642275"/>
            <a:ext cx="5083800" cy="501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1200">
                <a:solidFill>
                  <a:srgbClr val="888888"/>
                </a:solidFill>
                <a:latin typeface="Calibri"/>
                <a:ea typeface="Calibri"/>
                <a:cs typeface="Calibri"/>
                <a:sym typeface="Calibri"/>
              </a:rPr>
              <a:t>California State University Fresno | Computer Science Department</a:t>
            </a:r>
            <a:endParaRPr sz="1200">
              <a:solidFill>
                <a:srgbClr val="888888"/>
              </a:solidFill>
              <a:latin typeface="Calibri"/>
              <a:ea typeface="Calibri"/>
              <a:cs typeface="Calibri"/>
              <a:sym typeface="Calibri"/>
            </a:endParaRPr>
          </a:p>
        </p:txBody>
      </p:sp>
      <p:pic>
        <p:nvPicPr>
          <p:cNvPr id="679" name="Google Shape;679;p46"/>
          <p:cNvPicPr preferRelativeResize="0"/>
          <p:nvPr/>
        </p:nvPicPr>
        <p:blipFill rotWithShape="1">
          <a:blip r:embed="rId5">
            <a:alphaModFix/>
          </a:blip>
          <a:srcRect b="0" l="0" r="0" t="0"/>
          <a:stretch/>
        </p:blipFill>
        <p:spPr>
          <a:xfrm>
            <a:off x="96778" y="4710363"/>
            <a:ext cx="365122" cy="365122"/>
          </a:xfrm>
          <a:prstGeom prst="rect">
            <a:avLst/>
          </a:prstGeom>
          <a:noFill/>
          <a:ln>
            <a:noFill/>
          </a:ln>
        </p:spPr>
      </p:pic>
      <p:sp>
        <p:nvSpPr>
          <p:cNvPr id="680" name="Google Shape;680;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81" name="Google Shape;681;p46"/>
          <p:cNvPicPr preferRelativeResize="0"/>
          <p:nvPr/>
        </p:nvPicPr>
        <p:blipFill>
          <a:blip r:embed="rId6">
            <a:alphaModFix/>
          </a:blip>
          <a:stretch>
            <a:fillRect/>
          </a:stretch>
        </p:blipFill>
        <p:spPr>
          <a:xfrm>
            <a:off x="96775" y="1842787"/>
            <a:ext cx="1631425" cy="1631425"/>
          </a:xfrm>
          <a:prstGeom prst="rect">
            <a:avLst/>
          </a:prstGeom>
          <a:noFill/>
          <a:ln>
            <a:noFill/>
          </a:ln>
        </p:spPr>
      </p:pic>
      <p:pic>
        <p:nvPicPr>
          <p:cNvPr id="682" name="Google Shape;682;p46"/>
          <p:cNvPicPr preferRelativeResize="0"/>
          <p:nvPr/>
        </p:nvPicPr>
        <p:blipFill>
          <a:blip r:embed="rId7">
            <a:alphaModFix/>
          </a:blip>
          <a:stretch>
            <a:fillRect/>
          </a:stretch>
        </p:blipFill>
        <p:spPr>
          <a:xfrm>
            <a:off x="819850" y="3220675"/>
            <a:ext cx="3250499" cy="1474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6"/>
          <p:cNvSpPr txBox="1"/>
          <p:nvPr/>
        </p:nvSpPr>
        <p:spPr>
          <a:xfrm>
            <a:off x="10475" y="0"/>
            <a:ext cx="9144000" cy="7134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Average"/>
                <a:ea typeface="Average"/>
                <a:cs typeface="Average"/>
                <a:sym typeface="Average"/>
              </a:rPr>
              <a:t>Project Introduction</a:t>
            </a:r>
            <a:endParaRPr sz="3200">
              <a:solidFill>
                <a:schemeClr val="lt1"/>
              </a:solidFill>
              <a:latin typeface="Average"/>
              <a:ea typeface="Average"/>
              <a:cs typeface="Average"/>
              <a:sym typeface="Average"/>
            </a:endParaRPr>
          </a:p>
          <a:p>
            <a:pPr indent="0" lvl="0" marL="0" rtl="0" algn="l">
              <a:spcBef>
                <a:spcPts val="0"/>
              </a:spcBef>
              <a:spcAft>
                <a:spcPts val="0"/>
              </a:spcAft>
              <a:buNone/>
            </a:pPr>
            <a:r>
              <a:t/>
            </a:r>
            <a:endParaRPr sz="3200">
              <a:solidFill>
                <a:schemeClr val="lt1"/>
              </a:solidFill>
              <a:latin typeface="Roboto"/>
              <a:ea typeface="Roboto"/>
              <a:cs typeface="Roboto"/>
              <a:sym typeface="Roboto"/>
            </a:endParaRPr>
          </a:p>
        </p:txBody>
      </p:sp>
      <p:sp>
        <p:nvSpPr>
          <p:cNvPr id="144" name="Google Shape;144;p16"/>
          <p:cNvSpPr txBox="1"/>
          <p:nvPr/>
        </p:nvSpPr>
        <p:spPr>
          <a:xfrm>
            <a:off x="11925" y="713400"/>
            <a:ext cx="9144000" cy="44301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5" name="Google Shape;145;p16"/>
          <p:cNvSpPr/>
          <p:nvPr/>
        </p:nvSpPr>
        <p:spPr>
          <a:xfrm>
            <a:off x="101475" y="1090075"/>
            <a:ext cx="2147700" cy="1377000"/>
          </a:xfrm>
          <a:prstGeom prst="wedgeRectCallout">
            <a:avLst>
              <a:gd fmla="val -20388" name="adj1"/>
              <a:gd fmla="val 74456" name="adj2"/>
            </a:avLst>
          </a:prstGeom>
          <a:solidFill>
            <a:srgbClr val="27C7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200">
              <a:latin typeface="Average"/>
              <a:ea typeface="Average"/>
              <a:cs typeface="Average"/>
              <a:sym typeface="Average"/>
            </a:endParaRPr>
          </a:p>
          <a:p>
            <a:pPr indent="0" lvl="0" marL="0" rtl="0" algn="l">
              <a:lnSpc>
                <a:spcPct val="115000"/>
              </a:lnSpc>
              <a:spcBef>
                <a:spcPts val="1600"/>
              </a:spcBef>
              <a:spcAft>
                <a:spcPts val="0"/>
              </a:spcAft>
              <a:buNone/>
            </a:pPr>
            <a:r>
              <a:rPr b="1" lang="en" sz="1200">
                <a:latin typeface="Average"/>
                <a:ea typeface="Average"/>
                <a:cs typeface="Average"/>
                <a:sym typeface="Average"/>
              </a:rPr>
              <a:t>Have you invested in stock market/want to invest, but need to know the current trends first?</a:t>
            </a:r>
            <a:endParaRPr b="1" sz="1200">
              <a:latin typeface="Average"/>
              <a:ea typeface="Average"/>
              <a:cs typeface="Average"/>
              <a:sym typeface="Average"/>
            </a:endParaRPr>
          </a:p>
          <a:p>
            <a:pPr indent="0" lvl="0" marL="0" rtl="0" algn="l">
              <a:spcBef>
                <a:spcPts val="1600"/>
              </a:spcBef>
              <a:spcAft>
                <a:spcPts val="0"/>
              </a:spcAft>
              <a:buNone/>
            </a:pPr>
            <a:r>
              <a:t/>
            </a:r>
            <a:endParaRPr sz="1100"/>
          </a:p>
        </p:txBody>
      </p:sp>
      <p:sp>
        <p:nvSpPr>
          <p:cNvPr id="146" name="Google Shape;146;p16"/>
          <p:cNvSpPr/>
          <p:nvPr/>
        </p:nvSpPr>
        <p:spPr>
          <a:xfrm>
            <a:off x="4618925" y="1120525"/>
            <a:ext cx="2082300" cy="1377000"/>
          </a:xfrm>
          <a:prstGeom prst="wedgeRectCallout">
            <a:avLst>
              <a:gd fmla="val -20843" name="adj1"/>
              <a:gd fmla="val 76841" name="adj2"/>
            </a:avLst>
          </a:prstGeom>
          <a:solidFill>
            <a:srgbClr val="FB8C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Average"/>
                <a:ea typeface="Average"/>
                <a:cs typeface="Average"/>
                <a:sym typeface="Average"/>
              </a:rPr>
              <a:t>An Investment in the knowledge pays the best interest. </a:t>
            </a:r>
            <a:endParaRPr b="1" sz="1000"/>
          </a:p>
        </p:txBody>
      </p:sp>
      <p:pic>
        <p:nvPicPr>
          <p:cNvPr id="147" name="Google Shape;147;p16"/>
          <p:cNvPicPr preferRelativeResize="0"/>
          <p:nvPr/>
        </p:nvPicPr>
        <p:blipFill>
          <a:blip r:embed="rId3">
            <a:alphaModFix/>
          </a:blip>
          <a:stretch>
            <a:fillRect/>
          </a:stretch>
        </p:blipFill>
        <p:spPr>
          <a:xfrm>
            <a:off x="0" y="2604125"/>
            <a:ext cx="2483400" cy="2539375"/>
          </a:xfrm>
          <a:prstGeom prst="rect">
            <a:avLst/>
          </a:prstGeom>
          <a:noFill/>
          <a:ln>
            <a:noFill/>
          </a:ln>
        </p:spPr>
      </p:pic>
      <p:sp>
        <p:nvSpPr>
          <p:cNvPr id="148" name="Google Shape;148;p16"/>
          <p:cNvSpPr/>
          <p:nvPr/>
        </p:nvSpPr>
        <p:spPr>
          <a:xfrm>
            <a:off x="6811850" y="1120513"/>
            <a:ext cx="2253300" cy="1377000"/>
          </a:xfrm>
          <a:prstGeom prst="wedgeRectCallout">
            <a:avLst>
              <a:gd fmla="val -19838" name="adj1"/>
              <a:gd fmla="val 78139" name="adj2"/>
            </a:avLst>
          </a:prstGeom>
          <a:solidFill>
            <a:srgbClr val="F4652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500">
              <a:latin typeface="Average"/>
              <a:ea typeface="Average"/>
              <a:cs typeface="Average"/>
              <a:sym typeface="Average"/>
            </a:endParaRPr>
          </a:p>
          <a:p>
            <a:pPr indent="0" lvl="0" marL="0" rtl="0" algn="l">
              <a:lnSpc>
                <a:spcPct val="115000"/>
              </a:lnSpc>
              <a:spcBef>
                <a:spcPts val="1600"/>
              </a:spcBef>
              <a:spcAft>
                <a:spcPts val="0"/>
              </a:spcAft>
              <a:buNone/>
            </a:pPr>
            <a:r>
              <a:rPr b="1" lang="en" sz="1200">
                <a:latin typeface="Average"/>
                <a:ea typeface="Average"/>
                <a:cs typeface="Average"/>
                <a:sym typeface="Average"/>
              </a:rPr>
              <a:t>Performing </a:t>
            </a:r>
            <a:r>
              <a:rPr b="1" lang="en" sz="1200">
                <a:latin typeface="Average"/>
                <a:ea typeface="Average"/>
                <a:cs typeface="Average"/>
                <a:sym typeface="Average"/>
              </a:rPr>
              <a:t>Various types of analysis of the stocks in NYSE, NASDAQ over last 5 years.</a:t>
            </a:r>
            <a:endParaRPr b="1" sz="1200">
              <a:latin typeface="Average"/>
              <a:ea typeface="Average"/>
              <a:cs typeface="Average"/>
              <a:sym typeface="Average"/>
            </a:endParaRPr>
          </a:p>
          <a:p>
            <a:pPr indent="0" lvl="0" marL="0" rtl="0" algn="l">
              <a:spcBef>
                <a:spcPts val="1600"/>
              </a:spcBef>
              <a:spcAft>
                <a:spcPts val="0"/>
              </a:spcAft>
              <a:buNone/>
            </a:pPr>
            <a:r>
              <a:t/>
            </a:r>
            <a:endParaRPr/>
          </a:p>
        </p:txBody>
      </p:sp>
      <p:sp>
        <p:nvSpPr>
          <p:cNvPr id="149" name="Google Shape;149;p16"/>
          <p:cNvSpPr/>
          <p:nvPr/>
        </p:nvSpPr>
        <p:spPr>
          <a:xfrm>
            <a:off x="3081025" y="3244825"/>
            <a:ext cx="2253300" cy="1499100"/>
          </a:xfrm>
          <a:prstGeom prst="wedgeRectCallout">
            <a:avLst>
              <a:gd fmla="val -20434" name="adj1"/>
              <a:gd fmla="val 71878"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1200">
              <a:solidFill>
                <a:srgbClr val="434343"/>
              </a:solidFill>
              <a:latin typeface="Average"/>
              <a:ea typeface="Average"/>
              <a:cs typeface="Average"/>
              <a:sym typeface="Average"/>
            </a:endParaRPr>
          </a:p>
          <a:p>
            <a:pPr indent="0" lvl="0" marL="0" rtl="0" algn="l">
              <a:lnSpc>
                <a:spcPct val="115000"/>
              </a:lnSpc>
              <a:spcBef>
                <a:spcPts val="1600"/>
              </a:spcBef>
              <a:spcAft>
                <a:spcPts val="0"/>
              </a:spcAft>
              <a:buNone/>
            </a:pPr>
            <a:r>
              <a:rPr b="1" lang="en" sz="1300">
                <a:solidFill>
                  <a:srgbClr val="434343"/>
                </a:solidFill>
                <a:latin typeface="Average"/>
                <a:ea typeface="Average"/>
                <a:cs typeface="Average"/>
                <a:sym typeface="Average"/>
              </a:rPr>
              <a:t>Learn the current behaviors of stocks before investing.</a:t>
            </a:r>
            <a:endParaRPr b="1" sz="1300">
              <a:solidFill>
                <a:srgbClr val="434343"/>
              </a:solidFill>
              <a:latin typeface="Average"/>
              <a:ea typeface="Average"/>
              <a:cs typeface="Average"/>
              <a:sym typeface="Average"/>
            </a:endParaRPr>
          </a:p>
          <a:p>
            <a:pPr indent="0" lvl="0" marL="0" rtl="0" algn="l">
              <a:lnSpc>
                <a:spcPct val="115000"/>
              </a:lnSpc>
              <a:spcBef>
                <a:spcPts val="1600"/>
              </a:spcBef>
              <a:spcAft>
                <a:spcPts val="0"/>
              </a:spcAft>
              <a:buNone/>
            </a:pPr>
            <a:r>
              <a:t/>
            </a:r>
            <a:endParaRPr b="1">
              <a:latin typeface="Average"/>
              <a:ea typeface="Average"/>
              <a:cs typeface="Average"/>
              <a:sym typeface="Average"/>
            </a:endParaRPr>
          </a:p>
          <a:p>
            <a:pPr indent="0" lvl="0" marL="0" rtl="0" algn="l">
              <a:spcBef>
                <a:spcPts val="1600"/>
              </a:spcBef>
              <a:spcAft>
                <a:spcPts val="0"/>
              </a:spcAft>
              <a:buNone/>
            </a:pPr>
            <a:r>
              <a:t/>
            </a:r>
            <a:endParaRPr/>
          </a:p>
        </p:txBody>
      </p:sp>
      <p:sp>
        <p:nvSpPr>
          <p:cNvPr id="150" name="Google Shape;150;p16"/>
          <p:cNvSpPr/>
          <p:nvPr/>
        </p:nvSpPr>
        <p:spPr>
          <a:xfrm>
            <a:off x="5749625" y="3244825"/>
            <a:ext cx="2253300" cy="1499100"/>
          </a:xfrm>
          <a:prstGeom prst="wedgeRectCallout">
            <a:avLst>
              <a:gd fmla="val -20760" name="adj1"/>
              <a:gd fmla="val 71083" name="adj2"/>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1500">
              <a:latin typeface="Average"/>
              <a:ea typeface="Average"/>
              <a:cs typeface="Average"/>
              <a:sym typeface="Average"/>
            </a:endParaRPr>
          </a:p>
          <a:p>
            <a:pPr indent="0" lvl="0" marL="457200" rtl="0" algn="l">
              <a:lnSpc>
                <a:spcPct val="115000"/>
              </a:lnSpc>
              <a:spcBef>
                <a:spcPts val="1600"/>
              </a:spcBef>
              <a:spcAft>
                <a:spcPts val="0"/>
              </a:spcAft>
              <a:buNone/>
            </a:pPr>
            <a:r>
              <a:t/>
            </a:r>
            <a:endParaRPr b="1" sz="1500">
              <a:latin typeface="Average"/>
              <a:ea typeface="Average"/>
              <a:cs typeface="Average"/>
              <a:sym typeface="Average"/>
            </a:endParaRPr>
          </a:p>
          <a:p>
            <a:pPr indent="0" lvl="0" marL="457200" rtl="0" algn="l">
              <a:lnSpc>
                <a:spcPct val="115000"/>
              </a:lnSpc>
              <a:spcBef>
                <a:spcPts val="1600"/>
              </a:spcBef>
              <a:spcAft>
                <a:spcPts val="0"/>
              </a:spcAft>
              <a:buNone/>
            </a:pPr>
            <a:r>
              <a:t/>
            </a:r>
            <a:endParaRPr b="1" sz="1200">
              <a:latin typeface="Average"/>
              <a:ea typeface="Average"/>
              <a:cs typeface="Average"/>
              <a:sym typeface="Average"/>
            </a:endParaRPr>
          </a:p>
          <a:p>
            <a:pPr indent="0" lvl="0" marL="0" rtl="0" algn="l">
              <a:lnSpc>
                <a:spcPct val="115000"/>
              </a:lnSpc>
              <a:spcBef>
                <a:spcPts val="1600"/>
              </a:spcBef>
              <a:spcAft>
                <a:spcPts val="0"/>
              </a:spcAft>
              <a:buNone/>
            </a:pPr>
            <a:r>
              <a:rPr b="1" lang="en" sz="1200">
                <a:latin typeface="Average"/>
                <a:ea typeface="Average"/>
                <a:cs typeface="Average"/>
                <a:sym typeface="Average"/>
              </a:rPr>
              <a:t>Optimal prediction of stocks considering all possible variants, during Covid-19 situation.</a:t>
            </a:r>
            <a:endParaRPr b="1" sz="1200">
              <a:latin typeface="Average"/>
              <a:ea typeface="Average"/>
              <a:cs typeface="Average"/>
              <a:sym typeface="Average"/>
            </a:endParaRPr>
          </a:p>
          <a:p>
            <a:pPr indent="0" lvl="0" marL="0" rtl="0" algn="l">
              <a:lnSpc>
                <a:spcPct val="115000"/>
              </a:lnSpc>
              <a:spcBef>
                <a:spcPts val="1600"/>
              </a:spcBef>
              <a:spcAft>
                <a:spcPts val="0"/>
              </a:spcAft>
              <a:buNone/>
            </a:pPr>
            <a:r>
              <a:t/>
            </a:r>
            <a:endParaRPr b="1">
              <a:latin typeface="Average"/>
              <a:ea typeface="Average"/>
              <a:cs typeface="Average"/>
              <a:sym typeface="Average"/>
            </a:endParaRPr>
          </a:p>
          <a:p>
            <a:pPr indent="0" lvl="0" marL="0" rtl="0" algn="l">
              <a:lnSpc>
                <a:spcPct val="115000"/>
              </a:lnSpc>
              <a:spcBef>
                <a:spcPts val="1600"/>
              </a:spcBef>
              <a:spcAft>
                <a:spcPts val="0"/>
              </a:spcAft>
              <a:buNone/>
            </a:pPr>
            <a:r>
              <a:t/>
            </a:r>
            <a:endParaRPr b="1" sz="1200"/>
          </a:p>
          <a:p>
            <a:pPr indent="0" lvl="0" marL="0" rtl="0" algn="l">
              <a:lnSpc>
                <a:spcPct val="115000"/>
              </a:lnSpc>
              <a:spcBef>
                <a:spcPts val="1600"/>
              </a:spcBef>
              <a:spcAft>
                <a:spcPts val="1600"/>
              </a:spcAft>
              <a:buNone/>
            </a:pPr>
            <a:r>
              <a:t/>
            </a:r>
            <a:endParaRPr b="1">
              <a:latin typeface="Average"/>
              <a:ea typeface="Average"/>
              <a:cs typeface="Average"/>
              <a:sym typeface="Average"/>
            </a:endParaRPr>
          </a:p>
        </p:txBody>
      </p:sp>
      <p:sp>
        <p:nvSpPr>
          <p:cNvPr id="151" name="Google Shape;151;p16"/>
          <p:cNvSpPr/>
          <p:nvPr/>
        </p:nvSpPr>
        <p:spPr>
          <a:xfrm>
            <a:off x="2360600" y="1090075"/>
            <a:ext cx="2147700" cy="1437900"/>
          </a:xfrm>
          <a:prstGeom prst="wedgeRectCallout">
            <a:avLst>
              <a:gd fmla="val -19884" name="adj1"/>
              <a:gd fmla="val 74284" name="adj2"/>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1500">
              <a:latin typeface="Average"/>
              <a:ea typeface="Average"/>
              <a:cs typeface="Average"/>
              <a:sym typeface="Average"/>
            </a:endParaRPr>
          </a:p>
          <a:p>
            <a:pPr indent="0" lvl="0" marL="457200" rtl="0" algn="l">
              <a:lnSpc>
                <a:spcPct val="115000"/>
              </a:lnSpc>
              <a:spcBef>
                <a:spcPts val="1600"/>
              </a:spcBef>
              <a:spcAft>
                <a:spcPts val="0"/>
              </a:spcAft>
              <a:buNone/>
            </a:pPr>
            <a:r>
              <a:t/>
            </a:r>
            <a:endParaRPr b="1" sz="1500">
              <a:latin typeface="Average"/>
              <a:ea typeface="Average"/>
              <a:cs typeface="Average"/>
              <a:sym typeface="Average"/>
            </a:endParaRPr>
          </a:p>
          <a:p>
            <a:pPr indent="0" lvl="0" marL="457200" rtl="0" algn="l">
              <a:lnSpc>
                <a:spcPct val="115000"/>
              </a:lnSpc>
              <a:spcBef>
                <a:spcPts val="1600"/>
              </a:spcBef>
              <a:spcAft>
                <a:spcPts val="0"/>
              </a:spcAft>
              <a:buNone/>
            </a:pPr>
            <a:r>
              <a:t/>
            </a:r>
            <a:endParaRPr b="1" sz="1500">
              <a:latin typeface="Average"/>
              <a:ea typeface="Average"/>
              <a:cs typeface="Average"/>
              <a:sym typeface="Average"/>
            </a:endParaRPr>
          </a:p>
          <a:p>
            <a:pPr indent="0" lvl="0" marL="0" rtl="0" algn="l">
              <a:lnSpc>
                <a:spcPct val="115000"/>
              </a:lnSpc>
              <a:spcBef>
                <a:spcPts val="1600"/>
              </a:spcBef>
              <a:spcAft>
                <a:spcPts val="0"/>
              </a:spcAft>
              <a:buNone/>
            </a:pPr>
            <a:r>
              <a:rPr b="1" lang="en" sz="1200">
                <a:latin typeface="Average"/>
                <a:ea typeface="Average"/>
                <a:cs typeface="Average"/>
                <a:sym typeface="Average"/>
              </a:rPr>
              <a:t>Virus may infect 30% of the Population. Should you sell everything and go home?</a:t>
            </a:r>
            <a:endParaRPr b="1" sz="1200">
              <a:latin typeface="Average"/>
              <a:ea typeface="Average"/>
              <a:cs typeface="Average"/>
              <a:sym typeface="Average"/>
            </a:endParaRPr>
          </a:p>
          <a:p>
            <a:pPr indent="0" lvl="0" marL="0" rtl="0" algn="l">
              <a:lnSpc>
                <a:spcPct val="115000"/>
              </a:lnSpc>
              <a:spcBef>
                <a:spcPts val="1600"/>
              </a:spcBef>
              <a:spcAft>
                <a:spcPts val="0"/>
              </a:spcAft>
              <a:buNone/>
            </a:pPr>
            <a:r>
              <a:t/>
            </a:r>
            <a:endParaRPr b="1">
              <a:solidFill>
                <a:srgbClr val="FFFFFF"/>
              </a:solidFill>
              <a:latin typeface="Average"/>
              <a:ea typeface="Average"/>
              <a:cs typeface="Average"/>
              <a:sym typeface="Average"/>
            </a:endParaRPr>
          </a:p>
          <a:p>
            <a:pPr indent="0" lvl="0" marL="0" rtl="0" algn="l">
              <a:lnSpc>
                <a:spcPct val="115000"/>
              </a:lnSpc>
              <a:spcBef>
                <a:spcPts val="1600"/>
              </a:spcBef>
              <a:spcAft>
                <a:spcPts val="0"/>
              </a:spcAft>
              <a:buNone/>
            </a:pPr>
            <a:r>
              <a:t/>
            </a:r>
            <a:endParaRPr b="1" sz="1200"/>
          </a:p>
          <a:p>
            <a:pPr indent="0" lvl="0" marL="0" rtl="0" algn="l">
              <a:lnSpc>
                <a:spcPct val="115000"/>
              </a:lnSpc>
              <a:spcBef>
                <a:spcPts val="1600"/>
              </a:spcBef>
              <a:spcAft>
                <a:spcPts val="1600"/>
              </a:spcAft>
              <a:buNone/>
            </a:pPr>
            <a:r>
              <a:t/>
            </a:r>
            <a:endParaRPr b="1">
              <a:latin typeface="Average"/>
              <a:ea typeface="Average"/>
              <a:cs typeface="Average"/>
              <a:sym typeface="Average"/>
            </a:endParaRPr>
          </a:p>
        </p:txBody>
      </p:sp>
      <p:sp>
        <p:nvSpPr>
          <p:cNvPr id="152" name="Google Shape;152;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16"/>
          <p:cNvPicPr preferRelativeResize="0"/>
          <p:nvPr/>
        </p:nvPicPr>
        <p:blipFill>
          <a:blip r:embed="rId4">
            <a:alphaModFix/>
          </a:blip>
          <a:stretch>
            <a:fillRect/>
          </a:stretch>
        </p:blipFill>
        <p:spPr>
          <a:xfrm>
            <a:off x="1121775" y="2999125"/>
            <a:ext cx="890475" cy="520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7" name="Shape 157"/>
        <p:cNvGrpSpPr/>
        <p:nvPr/>
      </p:nvGrpSpPr>
      <p:grpSpPr>
        <a:xfrm>
          <a:off x="0" y="0"/>
          <a:ext cx="0" cy="0"/>
          <a:chOff x="0" y="0"/>
          <a:chExt cx="0" cy="0"/>
        </a:xfrm>
      </p:grpSpPr>
      <p:sp>
        <p:nvSpPr>
          <p:cNvPr id="158" name="Google Shape;158;p17"/>
          <p:cNvSpPr txBox="1"/>
          <p:nvPr/>
        </p:nvSpPr>
        <p:spPr>
          <a:xfrm>
            <a:off x="274400" y="182875"/>
            <a:ext cx="8503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sp>
        <p:nvSpPr>
          <p:cNvPr id="159" name="Google Shape;159;p17"/>
          <p:cNvSpPr txBox="1"/>
          <p:nvPr/>
        </p:nvSpPr>
        <p:spPr>
          <a:xfrm>
            <a:off x="10475" y="0"/>
            <a:ext cx="9144000" cy="6918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Average"/>
                <a:ea typeface="Average"/>
                <a:cs typeface="Average"/>
                <a:sym typeface="Average"/>
              </a:rPr>
              <a:t>DataSet Introduction</a:t>
            </a:r>
            <a:endParaRPr sz="3200">
              <a:solidFill>
                <a:srgbClr val="FFFFFF"/>
              </a:solidFill>
              <a:latin typeface="Average"/>
              <a:ea typeface="Average"/>
              <a:cs typeface="Average"/>
              <a:sym typeface="Average"/>
            </a:endParaRPr>
          </a:p>
        </p:txBody>
      </p:sp>
      <p:sp>
        <p:nvSpPr>
          <p:cNvPr id="160" name="Google Shape;160;p17"/>
          <p:cNvSpPr txBox="1"/>
          <p:nvPr/>
        </p:nvSpPr>
        <p:spPr>
          <a:xfrm>
            <a:off x="56025" y="1266275"/>
            <a:ext cx="9087900" cy="3798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highlight>
                <a:schemeClr val="lt1"/>
              </a:highlight>
              <a:latin typeface="Calibri"/>
              <a:ea typeface="Calibri"/>
              <a:cs typeface="Calibri"/>
              <a:sym typeface="Calibri"/>
            </a:endParaRPr>
          </a:p>
        </p:txBody>
      </p:sp>
      <p:graphicFrame>
        <p:nvGraphicFramePr>
          <p:cNvPr id="161" name="Google Shape;161;p17"/>
          <p:cNvGraphicFramePr/>
          <p:nvPr/>
        </p:nvGraphicFramePr>
        <p:xfrm>
          <a:off x="3258000" y="1008650"/>
          <a:ext cx="3000000" cy="3000000"/>
        </p:xfrm>
        <a:graphic>
          <a:graphicData uri="http://schemas.openxmlformats.org/drawingml/2006/table">
            <a:tbl>
              <a:tblPr>
                <a:noFill/>
                <a:tableStyleId>{049741B0-F9F5-4B82-8259-DF57BB49F167}</a:tableStyleId>
              </a:tblPr>
              <a:tblGrid>
                <a:gridCol w="1450600"/>
                <a:gridCol w="1450600"/>
                <a:gridCol w="1450600"/>
                <a:gridCol w="1450600"/>
              </a:tblGrid>
              <a:tr h="485125">
                <a:tc>
                  <a:txBody>
                    <a:bodyPr/>
                    <a:lstStyle/>
                    <a:p>
                      <a:pPr indent="0" lvl="0" marL="0" rtl="0" algn="ctr">
                        <a:spcBef>
                          <a:spcPts val="0"/>
                        </a:spcBef>
                        <a:spcAft>
                          <a:spcPts val="0"/>
                        </a:spcAft>
                        <a:buNone/>
                      </a:pPr>
                      <a:r>
                        <a:rPr b="1" lang="en" sz="1200">
                          <a:solidFill>
                            <a:schemeClr val="lt1"/>
                          </a:solidFill>
                        </a:rPr>
                        <a:t>Datasets</a:t>
                      </a:r>
                      <a:endParaRPr b="1">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chemeClr val="lt1"/>
                          </a:solidFill>
                        </a:rPr>
                        <a:t>Functions</a:t>
                      </a:r>
                      <a:endParaRPr b="1">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chemeClr val="lt1"/>
                          </a:solidFill>
                        </a:rPr>
                        <a:t>Dimensions</a:t>
                      </a:r>
                      <a:endParaRPr b="1">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chemeClr val="lt1"/>
                          </a:solidFill>
                        </a:rPr>
                        <a:t>Websites Used</a:t>
                      </a:r>
                      <a:endParaRPr b="1">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0B5394"/>
                    </a:solidFill>
                  </a:tcPr>
                </a:tc>
              </a:tr>
              <a:tr h="1524100">
                <a:tc>
                  <a:txBody>
                    <a:bodyPr/>
                    <a:lstStyle/>
                    <a:p>
                      <a:pPr indent="0" lvl="0" marL="0" rtl="0" algn="ctr">
                        <a:spcBef>
                          <a:spcPts val="0"/>
                        </a:spcBef>
                        <a:spcAft>
                          <a:spcPts val="0"/>
                        </a:spcAft>
                        <a:buNone/>
                      </a:pPr>
                      <a:r>
                        <a:rPr lang="en"/>
                        <a:t>2015.csv</a:t>
                      </a:r>
                      <a:endParaRPr/>
                    </a:p>
                    <a:p>
                      <a:pPr indent="0" lvl="0" marL="0" rtl="0" algn="ctr">
                        <a:spcBef>
                          <a:spcPts val="0"/>
                        </a:spcBef>
                        <a:spcAft>
                          <a:spcPts val="0"/>
                        </a:spcAft>
                        <a:buNone/>
                      </a:pPr>
                      <a:r>
                        <a:rPr lang="en"/>
                        <a:t>2016.csv</a:t>
                      </a:r>
                      <a:endParaRPr/>
                    </a:p>
                    <a:p>
                      <a:pPr indent="0" lvl="0" marL="0" rtl="0" algn="ctr">
                        <a:spcBef>
                          <a:spcPts val="0"/>
                        </a:spcBef>
                        <a:spcAft>
                          <a:spcPts val="0"/>
                        </a:spcAft>
                        <a:buNone/>
                      </a:pPr>
                      <a:r>
                        <a:rPr lang="en"/>
                        <a:t>2017.csv</a:t>
                      </a:r>
                      <a:endParaRPr/>
                    </a:p>
                    <a:p>
                      <a:pPr indent="0" lvl="0" marL="0" rtl="0" algn="ctr">
                        <a:spcBef>
                          <a:spcPts val="0"/>
                        </a:spcBef>
                        <a:spcAft>
                          <a:spcPts val="0"/>
                        </a:spcAft>
                        <a:buNone/>
                      </a:pPr>
                      <a:r>
                        <a:rPr lang="en"/>
                        <a:t>2018.csv</a:t>
                      </a:r>
                      <a:endParaRPr/>
                    </a:p>
                    <a:p>
                      <a:pPr indent="0" lvl="0" marL="0" rtl="0" algn="ctr">
                        <a:spcBef>
                          <a:spcPts val="0"/>
                        </a:spcBef>
                        <a:spcAft>
                          <a:spcPts val="0"/>
                        </a:spcAft>
                        <a:buNone/>
                      </a:pPr>
                      <a:r>
                        <a:rPr lang="en"/>
                        <a:t>2019.csv</a:t>
                      </a:r>
                      <a:endParaRPr/>
                    </a:p>
                    <a:p>
                      <a:pPr indent="0" lvl="0" marL="0" rtl="0" algn="ctr">
                        <a:spcBef>
                          <a:spcPts val="0"/>
                        </a:spcBef>
                        <a:spcAft>
                          <a:spcPts val="0"/>
                        </a:spcAft>
                        <a:buNone/>
                      </a:pPr>
                      <a:r>
                        <a:rPr lang="en"/>
                        <a:t>2020.csv</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NASDAQ and NYSE companies data from year 2015 till present.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Including all these csvs:</a:t>
                      </a:r>
                      <a:endParaRPr/>
                    </a:p>
                    <a:p>
                      <a:pPr indent="0" lvl="0" marL="0" rtl="0" algn="ctr">
                        <a:spcBef>
                          <a:spcPts val="0"/>
                        </a:spcBef>
                        <a:spcAft>
                          <a:spcPts val="0"/>
                        </a:spcAft>
                        <a:buNone/>
                      </a:pPr>
                      <a:r>
                        <a:rPr lang="en"/>
                        <a:t>5971261 x 11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EOD data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r>
              <a:tr h="908525">
                <a:tc>
                  <a:txBody>
                    <a:bodyPr/>
                    <a:lstStyle/>
                    <a:p>
                      <a:pPr indent="0" lvl="0" marL="0" rtl="0" algn="ctr">
                        <a:spcBef>
                          <a:spcPts val="0"/>
                        </a:spcBef>
                        <a:spcAft>
                          <a:spcPts val="0"/>
                        </a:spcAft>
                        <a:buNone/>
                      </a:pPr>
                      <a:r>
                        <a:rPr lang="en"/>
                        <a:t>Symbols.csv</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Company</a:t>
                      </a:r>
                      <a:r>
                        <a:rPr lang="en"/>
                        <a:t> Ticker description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6652 x 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EOD data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r>
              <a:tr h="766250">
                <a:tc>
                  <a:txBody>
                    <a:bodyPr/>
                    <a:lstStyle/>
                    <a:p>
                      <a:pPr indent="0" lvl="0" marL="0" rtl="0" algn="ctr">
                        <a:spcBef>
                          <a:spcPts val="0"/>
                        </a:spcBef>
                        <a:spcAft>
                          <a:spcPts val="0"/>
                        </a:spcAft>
                        <a:buNone/>
                      </a:pPr>
                      <a:r>
                        <a:rPr lang="en"/>
                        <a:t>covid-19.csv</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No of confirmed cases in USA</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a:t>Kaggle.com</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3F3F3"/>
                    </a:solidFill>
                  </a:tcPr>
                </a:tc>
              </a:tr>
            </a:tbl>
          </a:graphicData>
        </a:graphic>
      </p:graphicFrame>
      <p:pic>
        <p:nvPicPr>
          <p:cNvPr id="162" name="Google Shape;162;p17"/>
          <p:cNvPicPr preferRelativeResize="0"/>
          <p:nvPr/>
        </p:nvPicPr>
        <p:blipFill rotWithShape="1">
          <a:blip r:embed="rId3">
            <a:alphaModFix/>
          </a:blip>
          <a:srcRect b="0" l="0" r="0" t="0"/>
          <a:stretch/>
        </p:blipFill>
        <p:spPr>
          <a:xfrm>
            <a:off x="56028" y="4743950"/>
            <a:ext cx="365122" cy="365122"/>
          </a:xfrm>
          <a:prstGeom prst="rect">
            <a:avLst/>
          </a:prstGeom>
          <a:noFill/>
          <a:ln>
            <a:noFill/>
          </a:ln>
        </p:spPr>
      </p:pic>
      <p:sp>
        <p:nvSpPr>
          <p:cNvPr id="163" name="Google Shape;163;p17"/>
          <p:cNvSpPr txBox="1"/>
          <p:nvPr/>
        </p:nvSpPr>
        <p:spPr>
          <a:xfrm>
            <a:off x="0" y="1008650"/>
            <a:ext cx="3258000" cy="386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Char char="●"/>
            </a:pPr>
            <a:r>
              <a:rPr lang="en" sz="1600">
                <a:highlight>
                  <a:schemeClr val="lt1"/>
                </a:highlight>
                <a:latin typeface="Average"/>
                <a:ea typeface="Average"/>
                <a:cs typeface="Average"/>
                <a:sym typeface="Average"/>
              </a:rPr>
              <a:t>Historical stock prices (last 5 years) for all companies currently found on the S&amp;P 500 index, under New York Stock Exchange( NYSE) and </a:t>
            </a:r>
            <a:r>
              <a:rPr lang="en" sz="1600">
                <a:solidFill>
                  <a:srgbClr val="222222"/>
                </a:solidFill>
                <a:highlight>
                  <a:schemeClr val="lt1"/>
                </a:highlight>
                <a:latin typeface="Average"/>
                <a:ea typeface="Average"/>
                <a:cs typeface="Average"/>
                <a:sym typeface="Average"/>
              </a:rPr>
              <a:t>National Association of Securities Dealers Automated Quotations (NASDAQ)</a:t>
            </a:r>
            <a:r>
              <a:rPr lang="en" sz="1600">
                <a:highlight>
                  <a:schemeClr val="lt1"/>
                </a:highlight>
                <a:latin typeface="Average"/>
                <a:ea typeface="Average"/>
                <a:cs typeface="Average"/>
                <a:sym typeface="Average"/>
              </a:rPr>
              <a:t>. </a:t>
            </a:r>
            <a:endParaRPr sz="1600">
              <a:highlight>
                <a:schemeClr val="lt1"/>
              </a:highlight>
              <a:latin typeface="Average"/>
              <a:ea typeface="Average"/>
              <a:cs typeface="Average"/>
              <a:sym typeface="Average"/>
            </a:endParaRPr>
          </a:p>
          <a:p>
            <a:pPr indent="0" lvl="0" marL="457200" rtl="0" algn="l">
              <a:spcBef>
                <a:spcPts val="0"/>
              </a:spcBef>
              <a:spcAft>
                <a:spcPts val="0"/>
              </a:spcAft>
              <a:buNone/>
            </a:pPr>
            <a:r>
              <a:t/>
            </a:r>
            <a:endParaRPr sz="1600">
              <a:highlight>
                <a:schemeClr val="lt1"/>
              </a:highlight>
              <a:latin typeface="Average"/>
              <a:ea typeface="Average"/>
              <a:cs typeface="Average"/>
              <a:sym typeface="Average"/>
            </a:endParaRPr>
          </a:p>
          <a:p>
            <a:pPr indent="-330200" lvl="0" marL="457200" rtl="0" algn="l">
              <a:spcBef>
                <a:spcPts val="0"/>
              </a:spcBef>
              <a:spcAft>
                <a:spcPts val="0"/>
              </a:spcAft>
              <a:buSzPts val="1600"/>
              <a:buFont typeface="Average"/>
              <a:buChar char="●"/>
            </a:pPr>
            <a:r>
              <a:rPr lang="en" sz="1600">
                <a:highlight>
                  <a:schemeClr val="lt1"/>
                </a:highlight>
                <a:latin typeface="Average"/>
                <a:ea typeface="Average"/>
                <a:cs typeface="Average"/>
                <a:sym typeface="Average"/>
              </a:rPr>
              <a:t>Other Sources: Yahoo finance, Alpha Vantage Api.</a:t>
            </a:r>
            <a:endParaRPr sz="1600">
              <a:highlight>
                <a:schemeClr val="lt1"/>
              </a:highlight>
              <a:latin typeface="Average"/>
              <a:ea typeface="Average"/>
              <a:cs typeface="Average"/>
              <a:sym typeface="Average"/>
            </a:endParaRPr>
          </a:p>
          <a:p>
            <a:pPr indent="0" lvl="0" marL="457200" rtl="0" algn="l">
              <a:spcBef>
                <a:spcPts val="0"/>
              </a:spcBef>
              <a:spcAft>
                <a:spcPts val="0"/>
              </a:spcAft>
              <a:buNone/>
            </a:pPr>
            <a:r>
              <a:t/>
            </a:r>
            <a:endParaRPr sz="1800">
              <a:highlight>
                <a:schemeClr val="lt1"/>
              </a:highlight>
              <a:latin typeface="Calibri"/>
              <a:ea typeface="Calibri"/>
              <a:cs typeface="Calibri"/>
              <a:sym typeface="Calibri"/>
            </a:endParaRPr>
          </a:p>
          <a:p>
            <a:pPr indent="0" lvl="0" marL="0" rtl="0" algn="l">
              <a:spcBef>
                <a:spcPts val="0"/>
              </a:spcBef>
              <a:spcAft>
                <a:spcPts val="0"/>
              </a:spcAft>
              <a:buNone/>
            </a:pPr>
            <a:r>
              <a:t/>
            </a:r>
            <a:endParaRPr>
              <a:latin typeface="Roboto"/>
              <a:ea typeface="Roboto"/>
              <a:cs typeface="Roboto"/>
              <a:sym typeface="Roboto"/>
            </a:endParaRPr>
          </a:p>
        </p:txBody>
      </p:sp>
      <p:sp>
        <p:nvSpPr>
          <p:cNvPr id="164" name="Google Shape;164;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8" name="Shape 168"/>
        <p:cNvGrpSpPr/>
        <p:nvPr/>
      </p:nvGrpSpPr>
      <p:grpSpPr>
        <a:xfrm>
          <a:off x="0" y="0"/>
          <a:ext cx="0" cy="0"/>
          <a:chOff x="0" y="0"/>
          <a:chExt cx="0" cy="0"/>
        </a:xfrm>
      </p:grpSpPr>
      <p:sp>
        <p:nvSpPr>
          <p:cNvPr id="169" name="Google Shape;169;p18"/>
          <p:cNvSpPr txBox="1"/>
          <p:nvPr/>
        </p:nvSpPr>
        <p:spPr>
          <a:xfrm>
            <a:off x="274400" y="182875"/>
            <a:ext cx="85038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rgbClr val="FFFFFF"/>
              </a:solidFill>
              <a:latin typeface="Roboto"/>
              <a:ea typeface="Roboto"/>
              <a:cs typeface="Roboto"/>
              <a:sym typeface="Roboto"/>
            </a:endParaRPr>
          </a:p>
        </p:txBody>
      </p:sp>
      <p:sp>
        <p:nvSpPr>
          <p:cNvPr id="170" name="Google Shape;170;p18"/>
          <p:cNvSpPr txBox="1"/>
          <p:nvPr/>
        </p:nvSpPr>
        <p:spPr>
          <a:xfrm>
            <a:off x="10475" y="0"/>
            <a:ext cx="9144000" cy="6819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Average"/>
                <a:ea typeface="Average"/>
                <a:cs typeface="Average"/>
                <a:sym typeface="Average"/>
              </a:rPr>
              <a:t>DataSet Introduction</a:t>
            </a:r>
            <a:endParaRPr sz="3000">
              <a:solidFill>
                <a:srgbClr val="FFFFFF"/>
              </a:solidFill>
              <a:latin typeface="Average"/>
              <a:ea typeface="Average"/>
              <a:cs typeface="Average"/>
              <a:sym typeface="Average"/>
            </a:endParaRPr>
          </a:p>
        </p:txBody>
      </p:sp>
      <p:sp>
        <p:nvSpPr>
          <p:cNvPr id="171" name="Google Shape;171;p18"/>
          <p:cNvSpPr txBox="1"/>
          <p:nvPr/>
        </p:nvSpPr>
        <p:spPr>
          <a:xfrm>
            <a:off x="56025" y="811375"/>
            <a:ext cx="9087900" cy="4253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Char char="●"/>
            </a:pPr>
            <a:r>
              <a:rPr lang="en" sz="1600">
                <a:highlight>
                  <a:schemeClr val="lt1"/>
                </a:highlight>
                <a:latin typeface="Average"/>
                <a:ea typeface="Average"/>
                <a:cs typeface="Average"/>
                <a:sym typeface="Average"/>
              </a:rPr>
              <a:t>Everyday stock data for all companies look like:</a:t>
            </a:r>
            <a:endParaRPr sz="1600">
              <a:latin typeface="Average"/>
              <a:ea typeface="Average"/>
              <a:cs typeface="Average"/>
              <a:sym typeface="Average"/>
            </a:endParaRPr>
          </a:p>
        </p:txBody>
      </p:sp>
      <p:pic>
        <p:nvPicPr>
          <p:cNvPr id="172" name="Google Shape;172;p18"/>
          <p:cNvPicPr preferRelativeResize="0"/>
          <p:nvPr/>
        </p:nvPicPr>
        <p:blipFill rotWithShape="1">
          <a:blip r:embed="rId3">
            <a:alphaModFix/>
          </a:blip>
          <a:srcRect b="0" l="0" r="0" t="0"/>
          <a:stretch/>
        </p:blipFill>
        <p:spPr>
          <a:xfrm>
            <a:off x="10478" y="4700050"/>
            <a:ext cx="365122" cy="365122"/>
          </a:xfrm>
          <a:prstGeom prst="rect">
            <a:avLst/>
          </a:prstGeom>
          <a:noFill/>
          <a:ln>
            <a:noFill/>
          </a:ln>
        </p:spPr>
      </p:pic>
      <p:sp>
        <p:nvSpPr>
          <p:cNvPr id="173" name="Google Shape;173;p18"/>
          <p:cNvSpPr txBox="1"/>
          <p:nvPr/>
        </p:nvSpPr>
        <p:spPr>
          <a:xfrm>
            <a:off x="223150" y="3146350"/>
            <a:ext cx="5564700" cy="3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Roboto"/>
              <a:ea typeface="Roboto"/>
              <a:cs typeface="Roboto"/>
              <a:sym typeface="Roboto"/>
            </a:endParaRPr>
          </a:p>
        </p:txBody>
      </p:sp>
      <p:sp>
        <p:nvSpPr>
          <p:cNvPr id="174" name="Google Shape;174;p18"/>
          <p:cNvSpPr txBox="1"/>
          <p:nvPr/>
        </p:nvSpPr>
        <p:spPr>
          <a:xfrm>
            <a:off x="56025" y="3373625"/>
            <a:ext cx="3687600" cy="791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verage"/>
              <a:buChar char="●"/>
            </a:pPr>
            <a:r>
              <a:rPr lang="en" sz="1600">
                <a:highlight>
                  <a:schemeClr val="lt1"/>
                </a:highlight>
                <a:latin typeface="Average"/>
                <a:ea typeface="Average"/>
                <a:cs typeface="Average"/>
                <a:sym typeface="Average"/>
              </a:rPr>
              <a:t>Symbols data for each company looks like:</a:t>
            </a:r>
            <a:endParaRPr sz="1200">
              <a:latin typeface="Average"/>
              <a:ea typeface="Average"/>
              <a:cs typeface="Average"/>
              <a:sym typeface="Average"/>
            </a:endParaRPr>
          </a:p>
          <a:p>
            <a:pPr indent="0" lvl="0" marL="0" rtl="0" algn="l">
              <a:spcBef>
                <a:spcPts val="0"/>
              </a:spcBef>
              <a:spcAft>
                <a:spcPts val="0"/>
              </a:spcAft>
              <a:buNone/>
            </a:pPr>
            <a:r>
              <a:t/>
            </a:r>
            <a:endParaRPr sz="1800">
              <a:highlight>
                <a:schemeClr val="lt1"/>
              </a:highlight>
            </a:endParaRPr>
          </a:p>
        </p:txBody>
      </p:sp>
      <p:graphicFrame>
        <p:nvGraphicFramePr>
          <p:cNvPr id="175" name="Google Shape;175;p18"/>
          <p:cNvGraphicFramePr/>
          <p:nvPr/>
        </p:nvGraphicFramePr>
        <p:xfrm>
          <a:off x="4244500" y="3373625"/>
          <a:ext cx="3000000" cy="3000000"/>
        </p:xfrm>
        <a:graphic>
          <a:graphicData uri="http://schemas.openxmlformats.org/drawingml/2006/table">
            <a:tbl>
              <a:tblPr>
                <a:noFill/>
                <a:tableStyleId>{D94AC5C1-AE0A-432A-B8DF-DF64B1D6363B}</a:tableStyleId>
              </a:tblPr>
              <a:tblGrid>
                <a:gridCol w="1139100"/>
                <a:gridCol w="733500"/>
                <a:gridCol w="2571550"/>
              </a:tblGrid>
              <a:tr h="270725">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Stock_Exchange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Symbol</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Description</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r>
              <a:tr h="270725">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AACG</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Ata Creativity Global</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270725">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AAL</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American Airlines Gp</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270725">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AAME</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Atlantic Amer Cp</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270725">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AAOI</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Applied Optoelect</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270725">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AAON</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Aaon Inc</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bl>
          </a:graphicData>
        </a:graphic>
      </p:graphicFrame>
      <p:graphicFrame>
        <p:nvGraphicFramePr>
          <p:cNvPr id="176" name="Google Shape;176;p18"/>
          <p:cNvGraphicFramePr/>
          <p:nvPr/>
        </p:nvGraphicFramePr>
        <p:xfrm>
          <a:off x="375600" y="1522063"/>
          <a:ext cx="3000000" cy="3000000"/>
        </p:xfrm>
        <a:graphic>
          <a:graphicData uri="http://schemas.openxmlformats.org/drawingml/2006/table">
            <a:tbl>
              <a:tblPr>
                <a:noFill/>
                <a:tableStyleId>{D94AC5C1-AE0A-432A-B8DF-DF64B1D6363B}</a:tableStyleId>
              </a:tblPr>
              <a:tblGrid>
                <a:gridCol w="687900"/>
                <a:gridCol w="1154275"/>
                <a:gridCol w="682075"/>
                <a:gridCol w="708300"/>
                <a:gridCol w="690825"/>
                <a:gridCol w="734525"/>
                <a:gridCol w="734525"/>
                <a:gridCol w="734525"/>
                <a:gridCol w="734525"/>
                <a:gridCol w="734525"/>
                <a:gridCol w="658175"/>
              </a:tblGrid>
              <a:tr h="300475">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Name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Stock_Exchange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Year</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Month</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Date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Open</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High</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Low</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Close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Volume</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200">
                          <a:solidFill>
                            <a:srgbClr val="FFFFFF"/>
                          </a:solidFill>
                          <a:latin typeface="Calibri"/>
                          <a:ea typeface="Calibri"/>
                          <a:cs typeface="Calibri"/>
                          <a:sym typeface="Calibri"/>
                        </a:rPr>
                        <a:t>Diff</a:t>
                      </a:r>
                      <a:endParaRPr b="1" sz="1200">
                        <a:solidFill>
                          <a:srgbClr val="FFFFFF"/>
                        </a:solidFill>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0B5394"/>
                    </a:solidFill>
                  </a:tcPr>
                </a:tc>
              </a:tr>
              <a:tr h="330950">
                <a:tc>
                  <a:txBody>
                    <a:bodyPr/>
                    <a:lstStyle/>
                    <a:p>
                      <a:pPr indent="0" lvl="0" marL="0" rtl="0" algn="ctr">
                        <a:spcBef>
                          <a:spcPts val="0"/>
                        </a:spcBef>
                        <a:spcAft>
                          <a:spcPts val="0"/>
                        </a:spcAft>
                        <a:buNone/>
                      </a:pPr>
                      <a:r>
                        <a:rPr lang="en" sz="1200">
                          <a:latin typeface="Calibri"/>
                          <a:ea typeface="Calibri"/>
                          <a:cs typeface="Calibri"/>
                          <a:sym typeface="Calibri"/>
                        </a:rPr>
                        <a:t>ACNB</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37.75</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37.75</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36.87</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37.01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8300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0.88</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330950">
                <a:tc>
                  <a:txBody>
                    <a:bodyPr/>
                    <a:lstStyle/>
                    <a:p>
                      <a:pPr indent="0" lvl="0" marL="0" rtl="0" algn="ctr">
                        <a:spcBef>
                          <a:spcPts val="0"/>
                        </a:spcBef>
                        <a:spcAft>
                          <a:spcPts val="0"/>
                        </a:spcAft>
                        <a:buNone/>
                      </a:pPr>
                      <a:r>
                        <a:rPr lang="en" sz="1200">
                          <a:latin typeface="Calibri"/>
                          <a:ea typeface="Calibri"/>
                          <a:cs typeface="Calibri"/>
                          <a:sym typeface="Calibri"/>
                        </a:rPr>
                        <a:t>BOCH</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11.47</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11.68</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11.45</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11.65</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8500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0.23</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330950">
                <a:tc>
                  <a:txBody>
                    <a:bodyPr/>
                    <a:lstStyle/>
                    <a:p>
                      <a:pPr indent="0" lvl="0" marL="0" rtl="0" algn="ctr">
                        <a:spcBef>
                          <a:spcPts val="0"/>
                        </a:spcBef>
                        <a:spcAft>
                          <a:spcPts val="0"/>
                        </a:spcAft>
                        <a:buNone/>
                      </a:pPr>
                      <a:r>
                        <a:rPr lang="en" sz="1200">
                          <a:latin typeface="Calibri"/>
                          <a:ea typeface="Calibri"/>
                          <a:cs typeface="Calibri"/>
                          <a:sym typeface="Calibri"/>
                        </a:rPr>
                        <a:t>CZNC</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28.505</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29.064</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27.9774</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28.2</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8300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1.0866</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r h="330950">
                <a:tc>
                  <a:txBody>
                    <a:bodyPr/>
                    <a:lstStyle/>
                    <a:p>
                      <a:pPr indent="0" lvl="0" marL="0" rtl="0" algn="ctr">
                        <a:spcBef>
                          <a:spcPts val="0"/>
                        </a:spcBef>
                        <a:spcAft>
                          <a:spcPts val="0"/>
                        </a:spcAft>
                        <a:buNone/>
                      </a:pPr>
                      <a:r>
                        <a:rPr lang="en" sz="1200">
                          <a:latin typeface="Calibri"/>
                          <a:ea typeface="Calibri"/>
                          <a:cs typeface="Calibri"/>
                          <a:sym typeface="Calibri"/>
                        </a:rPr>
                        <a:t>HNNA</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 sz="1200">
                          <a:latin typeface="Calibri"/>
                          <a:ea typeface="Calibri"/>
                          <a:cs typeface="Calibri"/>
                          <a:sym typeface="Calibri"/>
                        </a:rPr>
                        <a:t>NASDAQ</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2020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10.3348</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10.5668</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10.1</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10.4403</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8500</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lang="en" sz="1200">
                          <a:latin typeface="Calibri"/>
                          <a:ea typeface="Calibri"/>
                          <a:cs typeface="Calibri"/>
                          <a:sym typeface="Calibri"/>
                        </a:rPr>
                        <a:t>0.4668</a:t>
                      </a:r>
                      <a:endParaRPr sz="1200">
                        <a:latin typeface="Calibri"/>
                        <a:ea typeface="Calibri"/>
                        <a:cs typeface="Calibri"/>
                        <a:sym typeface="Calibri"/>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F3F3F3"/>
                    </a:solidFill>
                  </a:tcPr>
                </a:tc>
              </a:tr>
            </a:tbl>
          </a:graphicData>
        </a:graphic>
      </p:graphicFrame>
      <p:sp>
        <p:nvSpPr>
          <p:cNvPr id="177" name="Google Shape;177;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nvSpPr>
        <p:spPr>
          <a:xfrm>
            <a:off x="10475" y="0"/>
            <a:ext cx="9144000" cy="7026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lt1"/>
                </a:solidFill>
                <a:latin typeface="Average"/>
                <a:ea typeface="Average"/>
                <a:cs typeface="Average"/>
                <a:sym typeface="Average"/>
              </a:rPr>
              <a:t>DataSet Preparation</a:t>
            </a:r>
            <a:endParaRPr sz="3000">
              <a:solidFill>
                <a:srgbClr val="FFFFFF"/>
              </a:solidFill>
              <a:latin typeface="Average"/>
              <a:ea typeface="Average"/>
              <a:cs typeface="Average"/>
              <a:sym typeface="Average"/>
            </a:endParaRPr>
          </a:p>
        </p:txBody>
      </p:sp>
      <p:grpSp>
        <p:nvGrpSpPr>
          <p:cNvPr id="183" name="Google Shape;183;p19"/>
          <p:cNvGrpSpPr/>
          <p:nvPr/>
        </p:nvGrpSpPr>
        <p:grpSpPr>
          <a:xfrm flipH="1">
            <a:off x="5656825" y="2498100"/>
            <a:ext cx="2687625" cy="1047300"/>
            <a:chOff x="1111723" y="1684220"/>
            <a:chExt cx="2687625" cy="1047300"/>
          </a:xfrm>
        </p:grpSpPr>
        <p:sp>
          <p:nvSpPr>
            <p:cNvPr id="184" name="Google Shape;184;p19"/>
            <p:cNvSpPr txBox="1"/>
            <p:nvPr/>
          </p:nvSpPr>
          <p:spPr>
            <a:xfrm>
              <a:off x="1111723" y="1684220"/>
              <a:ext cx="18231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Average"/>
                  <a:ea typeface="Average"/>
                  <a:cs typeface="Average"/>
                  <a:sym typeface="Average"/>
                </a:rPr>
                <a:t>Transform and Enrich        data</a:t>
              </a:r>
              <a:endParaRPr b="1" sz="1200">
                <a:latin typeface="Roboto"/>
                <a:ea typeface="Roboto"/>
                <a:cs typeface="Roboto"/>
                <a:sym typeface="Roboto"/>
              </a:endParaRPr>
            </a:p>
            <a:p>
              <a:pPr indent="0" lvl="0" marL="0" rtl="0" algn="just">
                <a:spcBef>
                  <a:spcPts val="0"/>
                </a:spcBef>
                <a:spcAft>
                  <a:spcPts val="0"/>
                </a:spcAft>
                <a:buClr>
                  <a:srgbClr val="000000"/>
                </a:buClr>
                <a:buFont typeface="Arial"/>
                <a:buNone/>
              </a:pPr>
              <a:r>
                <a:rPr lang="en" sz="900">
                  <a:latin typeface="Roboto"/>
                  <a:ea typeface="Roboto"/>
                  <a:cs typeface="Roboto"/>
                  <a:sym typeface="Roboto"/>
                </a:rPr>
                <a:t>Made the data more easily understood by a wider audience and connected data with other related dataset.</a:t>
              </a:r>
              <a:endParaRPr b="1" sz="900">
                <a:latin typeface="Roboto"/>
                <a:ea typeface="Roboto"/>
                <a:cs typeface="Roboto"/>
                <a:sym typeface="Roboto"/>
              </a:endParaRPr>
            </a:p>
          </p:txBody>
        </p:sp>
        <p:cxnSp>
          <p:nvCxnSpPr>
            <p:cNvPr id="185" name="Google Shape;185;p19"/>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186" name="Google Shape;186;p19"/>
            <p:cNvSpPr/>
            <p:nvPr/>
          </p:nvSpPr>
          <p:spPr>
            <a:xfrm>
              <a:off x="3020371" y="2111851"/>
              <a:ext cx="198600" cy="198300"/>
            </a:xfrm>
            <a:prstGeom prst="ellipse">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188" name="Google Shape;188;p19"/>
          <p:cNvGrpSpPr/>
          <p:nvPr/>
        </p:nvGrpSpPr>
        <p:grpSpPr>
          <a:xfrm>
            <a:off x="598075" y="3212175"/>
            <a:ext cx="2910529" cy="1047300"/>
            <a:chOff x="1266705" y="1691670"/>
            <a:chExt cx="2910529" cy="1047300"/>
          </a:xfrm>
        </p:grpSpPr>
        <p:sp>
          <p:nvSpPr>
            <p:cNvPr id="189" name="Google Shape;189;p19"/>
            <p:cNvSpPr txBox="1"/>
            <p:nvPr/>
          </p:nvSpPr>
          <p:spPr>
            <a:xfrm>
              <a:off x="1266705" y="1691670"/>
              <a:ext cx="16746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Store Data</a:t>
              </a:r>
              <a:endParaRPr b="1" sz="1200">
                <a:latin typeface="Roboto"/>
                <a:ea typeface="Roboto"/>
                <a:cs typeface="Roboto"/>
                <a:sym typeface="Roboto"/>
              </a:endParaRPr>
            </a:p>
            <a:p>
              <a:pPr indent="0" lvl="0" marL="0" rtl="0" algn="just">
                <a:spcBef>
                  <a:spcPts val="0"/>
                </a:spcBef>
                <a:spcAft>
                  <a:spcPts val="0"/>
                </a:spcAft>
                <a:buClr>
                  <a:srgbClr val="000000"/>
                </a:buClr>
                <a:buFont typeface="Arial"/>
                <a:buNone/>
              </a:pPr>
              <a:r>
                <a:rPr lang="en" sz="900">
                  <a:latin typeface="Roboto"/>
                  <a:ea typeface="Roboto"/>
                  <a:cs typeface="Roboto"/>
                  <a:sym typeface="Roboto"/>
                </a:rPr>
                <a:t>After preparing the data, 6 different datasets each for one year, are stored in respective .csv files and later extracted to respective dataframes.</a:t>
              </a:r>
              <a:endParaRPr b="1" sz="900">
                <a:latin typeface="Roboto"/>
                <a:ea typeface="Roboto"/>
                <a:cs typeface="Roboto"/>
                <a:sym typeface="Roboto"/>
              </a:endParaRPr>
            </a:p>
          </p:txBody>
        </p:sp>
        <p:cxnSp>
          <p:nvCxnSpPr>
            <p:cNvPr id="190" name="Google Shape;190;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191" name="Google Shape;191;p19"/>
            <p:cNvSpPr/>
            <p:nvPr/>
          </p:nvSpPr>
          <p:spPr>
            <a:xfrm>
              <a:off x="3020371" y="2111851"/>
              <a:ext cx="198600" cy="198300"/>
            </a:xfrm>
            <a:prstGeom prst="ellips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193" name="Google Shape;193;p19"/>
          <p:cNvGrpSpPr/>
          <p:nvPr/>
        </p:nvGrpSpPr>
        <p:grpSpPr>
          <a:xfrm flipH="1">
            <a:off x="4868225" y="1304050"/>
            <a:ext cx="3415125" cy="1047300"/>
            <a:chOff x="1172824" y="1684220"/>
            <a:chExt cx="3415125" cy="1047300"/>
          </a:xfrm>
        </p:grpSpPr>
        <p:sp>
          <p:nvSpPr>
            <p:cNvPr id="194" name="Google Shape;194;p19"/>
            <p:cNvSpPr txBox="1"/>
            <p:nvPr/>
          </p:nvSpPr>
          <p:spPr>
            <a:xfrm>
              <a:off x="1172824" y="1684220"/>
              <a:ext cx="17619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Gather Data</a:t>
              </a:r>
              <a:endParaRPr b="1" sz="1200">
                <a:latin typeface="Roboto"/>
                <a:ea typeface="Roboto"/>
                <a:cs typeface="Roboto"/>
                <a:sym typeface="Roboto"/>
              </a:endParaRPr>
            </a:p>
            <a:p>
              <a:pPr indent="0" lvl="0" marL="0" rtl="0" algn="just">
                <a:spcBef>
                  <a:spcPts val="0"/>
                </a:spcBef>
                <a:spcAft>
                  <a:spcPts val="0"/>
                </a:spcAft>
                <a:buClr>
                  <a:srgbClr val="000000"/>
                </a:buClr>
                <a:buFont typeface="Arial"/>
                <a:buNone/>
              </a:pPr>
              <a:r>
                <a:rPr lang="en" sz="900">
                  <a:latin typeface="Roboto"/>
                  <a:ea typeface="Roboto"/>
                  <a:cs typeface="Roboto"/>
                  <a:sym typeface="Roboto"/>
                </a:rPr>
                <a:t>Collected right set of big data for NYSE and NASDAQ  from eodata, for last 5 years.</a:t>
              </a:r>
              <a:endParaRPr b="1" sz="200">
                <a:latin typeface="Roboto"/>
                <a:ea typeface="Roboto"/>
                <a:cs typeface="Roboto"/>
                <a:sym typeface="Roboto"/>
              </a:endParaRPr>
            </a:p>
          </p:txBody>
        </p:sp>
        <p:cxnSp>
          <p:nvCxnSpPr>
            <p:cNvPr id="195" name="Google Shape;195;p19"/>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196" name="Google Shape;196;p19"/>
            <p:cNvSpPr/>
            <p:nvPr/>
          </p:nvSpPr>
          <p:spPr>
            <a:xfrm>
              <a:off x="3020371" y="2111851"/>
              <a:ext cx="198600" cy="198300"/>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198" name="Google Shape;198;p19"/>
          <p:cNvGrpSpPr/>
          <p:nvPr/>
        </p:nvGrpSpPr>
        <p:grpSpPr>
          <a:xfrm>
            <a:off x="2848173" y="1457075"/>
            <a:ext cx="3509166" cy="3251991"/>
            <a:chOff x="3217473" y="1225350"/>
            <a:chExt cx="3118150" cy="3159727"/>
          </a:xfrm>
        </p:grpSpPr>
        <p:sp>
          <p:nvSpPr>
            <p:cNvPr id="199" name="Google Shape;199;p19"/>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00" name="Google Shape;200;p19"/>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01" name="Google Shape;201;p19"/>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02" name="Google Shape;202;p19"/>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03" name="Google Shape;203;p19"/>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0944A1"/>
            </a:solidFill>
            <a:ln>
              <a:noFill/>
            </a:ln>
          </p:spPr>
        </p:sp>
        <p:sp>
          <p:nvSpPr>
            <p:cNvPr id="204" name="Google Shape;204;p19"/>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05" name="Google Shape;205;p19"/>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06" name="Google Shape;206;p19"/>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0944A1"/>
            </a:solidFill>
            <a:ln>
              <a:noFill/>
            </a:ln>
          </p:spPr>
        </p:sp>
        <p:sp>
          <p:nvSpPr>
            <p:cNvPr id="207" name="Google Shape;207;p19"/>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0D5DDF"/>
            </a:solidFill>
            <a:ln>
              <a:noFill/>
            </a:ln>
          </p:spPr>
        </p:sp>
        <p:sp>
          <p:nvSpPr>
            <p:cNvPr id="208" name="Google Shape;208;p19"/>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0944A1"/>
            </a:solidFill>
            <a:ln>
              <a:noFill/>
            </a:ln>
          </p:spPr>
        </p:sp>
        <p:sp>
          <p:nvSpPr>
            <p:cNvPr id="209" name="Google Shape;209;p19"/>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0C58D3"/>
            </a:solidFill>
            <a:ln>
              <a:noFill/>
            </a:ln>
          </p:spPr>
        </p:sp>
        <p:sp>
          <p:nvSpPr>
            <p:cNvPr id="210" name="Google Shape;210;p19"/>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0944A1"/>
            </a:solidFill>
            <a:ln>
              <a:noFill/>
            </a:ln>
          </p:spPr>
        </p:sp>
        <p:sp>
          <p:nvSpPr>
            <p:cNvPr id="211" name="Google Shape;211;p19"/>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0E65F0"/>
            </a:solidFill>
            <a:ln>
              <a:noFill/>
            </a:ln>
          </p:spPr>
        </p:sp>
        <p:sp>
          <p:nvSpPr>
            <p:cNvPr id="212" name="Google Shape;212;p19"/>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307BF3"/>
            </a:solidFill>
            <a:ln>
              <a:noFill/>
            </a:ln>
          </p:spPr>
        </p:sp>
      </p:grpSp>
      <p:grpSp>
        <p:nvGrpSpPr>
          <p:cNvPr id="213" name="Google Shape;213;p19"/>
          <p:cNvGrpSpPr/>
          <p:nvPr/>
        </p:nvGrpSpPr>
        <p:grpSpPr>
          <a:xfrm>
            <a:off x="598100" y="1937325"/>
            <a:ext cx="3243031" cy="1047300"/>
            <a:chOff x="1383204" y="1684246"/>
            <a:chExt cx="2794030" cy="1047300"/>
          </a:xfrm>
        </p:grpSpPr>
        <p:sp>
          <p:nvSpPr>
            <p:cNvPr id="214" name="Google Shape;214;p19"/>
            <p:cNvSpPr txBox="1"/>
            <p:nvPr/>
          </p:nvSpPr>
          <p:spPr>
            <a:xfrm>
              <a:off x="1383204" y="1684246"/>
              <a:ext cx="14427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Data Cleaning</a:t>
              </a:r>
              <a:endParaRPr b="1" sz="1200">
                <a:latin typeface="Roboto"/>
                <a:ea typeface="Roboto"/>
                <a:cs typeface="Roboto"/>
                <a:sym typeface="Roboto"/>
              </a:endParaRPr>
            </a:p>
            <a:p>
              <a:pPr indent="0" lvl="0" marL="0" rtl="0" algn="just">
                <a:spcBef>
                  <a:spcPts val="0"/>
                </a:spcBef>
                <a:spcAft>
                  <a:spcPts val="0"/>
                </a:spcAft>
                <a:buNone/>
              </a:pPr>
              <a:r>
                <a:rPr lang="en" sz="900">
                  <a:latin typeface="Roboto"/>
                  <a:ea typeface="Roboto"/>
                  <a:cs typeface="Roboto"/>
                  <a:sym typeface="Roboto"/>
                </a:rPr>
                <a:t>Checked for any missing, nan values and removed such records. Changed the by -default indices </a:t>
              </a:r>
              <a:r>
                <a:rPr lang="en" sz="900">
                  <a:latin typeface="Roboto"/>
                  <a:ea typeface="Roboto"/>
                  <a:cs typeface="Roboto"/>
                  <a:sym typeface="Roboto"/>
                </a:rPr>
                <a:t>as per our requirements.</a:t>
              </a:r>
              <a:endParaRPr sz="900">
                <a:latin typeface="Roboto"/>
                <a:ea typeface="Roboto"/>
                <a:cs typeface="Roboto"/>
                <a:sym typeface="Roboto"/>
              </a:endParaRPr>
            </a:p>
          </p:txBody>
        </p:sp>
        <p:cxnSp>
          <p:nvCxnSpPr>
            <p:cNvPr id="215" name="Google Shape;215;p19"/>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16" name="Google Shape;216;p19"/>
            <p:cNvSpPr/>
            <p:nvPr/>
          </p:nvSpPr>
          <p:spPr>
            <a:xfrm>
              <a:off x="3020371" y="2111851"/>
              <a:ext cx="198600" cy="1983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sp>
        <p:nvSpPr>
          <p:cNvPr id="218" name="Google Shape;218;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B5394"/>
        </a:solidFill>
      </p:bgPr>
    </p:bg>
    <p:spTree>
      <p:nvGrpSpPr>
        <p:cNvPr id="222" name="Shape 222"/>
        <p:cNvGrpSpPr/>
        <p:nvPr/>
      </p:nvGrpSpPr>
      <p:grpSpPr>
        <a:xfrm>
          <a:off x="0" y="0"/>
          <a:ext cx="0" cy="0"/>
          <a:chOff x="0" y="0"/>
          <a:chExt cx="0" cy="0"/>
        </a:xfrm>
      </p:grpSpPr>
      <p:sp>
        <p:nvSpPr>
          <p:cNvPr id="223" name="Google Shape;223;p20"/>
          <p:cNvSpPr txBox="1"/>
          <p:nvPr>
            <p:ph type="title"/>
          </p:nvPr>
        </p:nvSpPr>
        <p:spPr>
          <a:xfrm>
            <a:off x="317650" y="892575"/>
            <a:ext cx="3432600" cy="218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rgbClr val="FFFFFF"/>
              </a:solidFill>
              <a:latin typeface="Average"/>
              <a:ea typeface="Average"/>
              <a:cs typeface="Average"/>
              <a:sym typeface="Average"/>
            </a:endParaRPr>
          </a:p>
          <a:p>
            <a:pPr indent="0" lvl="0" marL="0" rtl="0" algn="l">
              <a:spcBef>
                <a:spcPts val="0"/>
              </a:spcBef>
              <a:spcAft>
                <a:spcPts val="0"/>
              </a:spcAft>
              <a:buNone/>
            </a:pPr>
            <a:r>
              <a:t/>
            </a:r>
            <a:endParaRPr sz="1600">
              <a:solidFill>
                <a:srgbClr val="FFFFFF"/>
              </a:solidFill>
              <a:latin typeface="Average"/>
              <a:ea typeface="Average"/>
              <a:cs typeface="Average"/>
              <a:sym typeface="Average"/>
            </a:endParaRPr>
          </a:p>
          <a:p>
            <a:pPr indent="0" lvl="0" marL="0" rtl="0" algn="l">
              <a:spcBef>
                <a:spcPts val="0"/>
              </a:spcBef>
              <a:spcAft>
                <a:spcPts val="0"/>
              </a:spcAft>
              <a:buNone/>
            </a:pPr>
            <a:r>
              <a:rPr lang="en" sz="1600">
                <a:solidFill>
                  <a:srgbClr val="FFFFFF"/>
                </a:solidFill>
                <a:latin typeface="Average"/>
                <a:ea typeface="Average"/>
                <a:cs typeface="Average"/>
                <a:sym typeface="Average"/>
              </a:rPr>
              <a:t>Let’s find the relation between the variables of our dataset to get ready for analysis.</a:t>
            </a:r>
            <a:endParaRPr sz="1600">
              <a:solidFill>
                <a:srgbClr val="FFFFFF"/>
              </a:solidFill>
              <a:latin typeface="Average"/>
              <a:ea typeface="Average"/>
              <a:cs typeface="Average"/>
              <a:sym typeface="Average"/>
            </a:endParaRPr>
          </a:p>
          <a:p>
            <a:pPr indent="0" lvl="0" marL="0" rtl="0" algn="l">
              <a:spcBef>
                <a:spcPts val="0"/>
              </a:spcBef>
              <a:spcAft>
                <a:spcPts val="1000"/>
              </a:spcAft>
              <a:buNone/>
            </a:pPr>
            <a:r>
              <a:t/>
            </a:r>
            <a:endParaRPr sz="4300"/>
          </a:p>
        </p:txBody>
      </p:sp>
      <p:pic>
        <p:nvPicPr>
          <p:cNvPr id="224" name="Google Shape;224;p20"/>
          <p:cNvPicPr preferRelativeResize="0"/>
          <p:nvPr/>
        </p:nvPicPr>
        <p:blipFill>
          <a:blip r:embed="rId3">
            <a:alphaModFix/>
          </a:blip>
          <a:stretch>
            <a:fillRect/>
          </a:stretch>
        </p:blipFill>
        <p:spPr>
          <a:xfrm>
            <a:off x="4019500" y="631250"/>
            <a:ext cx="4646076" cy="3972725"/>
          </a:xfrm>
          <a:prstGeom prst="rect">
            <a:avLst/>
          </a:prstGeom>
          <a:noFill/>
          <a:ln>
            <a:noFill/>
          </a:ln>
        </p:spPr>
      </p:pic>
      <p:pic>
        <p:nvPicPr>
          <p:cNvPr id="225" name="Google Shape;225;p20"/>
          <p:cNvPicPr preferRelativeResize="0"/>
          <p:nvPr/>
        </p:nvPicPr>
        <p:blipFill rotWithShape="1">
          <a:blip r:embed="rId4">
            <a:alphaModFix/>
          </a:blip>
          <a:srcRect b="0" l="0" r="0" t="0"/>
          <a:stretch/>
        </p:blipFill>
        <p:spPr>
          <a:xfrm>
            <a:off x="125128" y="4683325"/>
            <a:ext cx="365122" cy="365122"/>
          </a:xfrm>
          <a:prstGeom prst="rect">
            <a:avLst/>
          </a:prstGeom>
          <a:noFill/>
          <a:ln>
            <a:noFill/>
          </a:ln>
        </p:spPr>
      </p:pic>
      <p:sp>
        <p:nvSpPr>
          <p:cNvPr id="226" name="Google Shape;226;p20"/>
          <p:cNvSpPr txBox="1"/>
          <p:nvPr/>
        </p:nvSpPr>
        <p:spPr>
          <a:xfrm>
            <a:off x="125125" y="183250"/>
            <a:ext cx="3786900" cy="7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Average"/>
                <a:ea typeface="Average"/>
                <a:cs typeface="Average"/>
                <a:sym typeface="Average"/>
              </a:rPr>
              <a:t>Correlation matrix:</a:t>
            </a:r>
            <a:endParaRPr sz="3200">
              <a:latin typeface="Roboto"/>
              <a:ea typeface="Roboto"/>
              <a:cs typeface="Roboto"/>
              <a:sym typeface="Roboto"/>
            </a:endParaRPr>
          </a:p>
        </p:txBody>
      </p:sp>
      <p:sp>
        <p:nvSpPr>
          <p:cNvPr id="227" name="Google Shape;227;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21"/>
          <p:cNvPicPr preferRelativeResize="0"/>
          <p:nvPr/>
        </p:nvPicPr>
        <p:blipFill>
          <a:blip r:embed="rId3">
            <a:alphaModFix/>
          </a:blip>
          <a:stretch>
            <a:fillRect/>
          </a:stretch>
        </p:blipFill>
        <p:spPr>
          <a:xfrm>
            <a:off x="130975" y="711900"/>
            <a:ext cx="8837999" cy="4393500"/>
          </a:xfrm>
          <a:prstGeom prst="rect">
            <a:avLst/>
          </a:prstGeom>
          <a:noFill/>
          <a:ln>
            <a:noFill/>
          </a:ln>
        </p:spPr>
      </p:pic>
      <p:sp>
        <p:nvSpPr>
          <p:cNvPr id="233" name="Google Shape;233;p21"/>
          <p:cNvSpPr txBox="1"/>
          <p:nvPr/>
        </p:nvSpPr>
        <p:spPr>
          <a:xfrm>
            <a:off x="0" y="0"/>
            <a:ext cx="9144000" cy="601500"/>
          </a:xfrm>
          <a:prstGeom prst="rect">
            <a:avLst/>
          </a:prstGeom>
          <a:solidFill>
            <a:srgbClr val="0B539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Average"/>
                <a:ea typeface="Average"/>
                <a:cs typeface="Average"/>
                <a:sym typeface="Average"/>
              </a:rPr>
              <a:t> Companies Trend for Last 5 Yrs.</a:t>
            </a:r>
            <a:endParaRPr sz="3200">
              <a:solidFill>
                <a:srgbClr val="FFFFFF"/>
              </a:solidFill>
              <a:latin typeface="Average"/>
              <a:ea typeface="Average"/>
              <a:cs typeface="Average"/>
              <a:sym typeface="Average"/>
            </a:endParaRPr>
          </a:p>
        </p:txBody>
      </p:sp>
      <p:pic>
        <p:nvPicPr>
          <p:cNvPr id="234" name="Google Shape;234;p21"/>
          <p:cNvPicPr preferRelativeResize="0"/>
          <p:nvPr/>
        </p:nvPicPr>
        <p:blipFill rotWithShape="1">
          <a:blip r:embed="rId4">
            <a:alphaModFix/>
          </a:blip>
          <a:srcRect b="0" l="0" r="0" t="0"/>
          <a:stretch/>
        </p:blipFill>
        <p:spPr>
          <a:xfrm>
            <a:off x="3" y="4659450"/>
            <a:ext cx="365122" cy="365122"/>
          </a:xfrm>
          <a:prstGeom prst="rect">
            <a:avLst/>
          </a:prstGeom>
          <a:noFill/>
          <a:ln>
            <a:noFill/>
          </a:ln>
        </p:spPr>
      </p:pic>
      <p:sp>
        <p:nvSpPr>
          <p:cNvPr id="235" name="Google Shape;235;p21"/>
          <p:cNvSpPr/>
          <p:nvPr/>
        </p:nvSpPr>
        <p:spPr>
          <a:xfrm>
            <a:off x="8162775" y="1097925"/>
            <a:ext cx="806100" cy="274500"/>
          </a:xfrm>
          <a:prstGeom prst="wedgeRoundRectCallout">
            <a:avLst>
              <a:gd fmla="val -20833" name="adj1"/>
              <a:gd fmla="val 62500" name="adj2"/>
              <a:gd fmla="val 0" name="adj3"/>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2,310.54$</a:t>
            </a:r>
            <a:endParaRPr sz="800"/>
          </a:p>
        </p:txBody>
      </p:sp>
      <p:sp>
        <p:nvSpPr>
          <p:cNvPr id="236" name="Google Shape;236;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